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2" r:id="rId2"/>
    <p:sldMasterId id="2147483744" r:id="rId3"/>
  </p:sldMasterIdLst>
  <p:notesMasterIdLst>
    <p:notesMasterId r:id="rId38"/>
  </p:notesMasterIdLst>
  <p:handoutMasterIdLst>
    <p:handoutMasterId r:id="rId39"/>
  </p:handoutMasterIdLst>
  <p:sldIdLst>
    <p:sldId id="257" r:id="rId4"/>
    <p:sldId id="259" r:id="rId5"/>
    <p:sldId id="260" r:id="rId6"/>
    <p:sldId id="261" r:id="rId7"/>
    <p:sldId id="262" r:id="rId8"/>
    <p:sldId id="263" r:id="rId9"/>
    <p:sldId id="264" r:id="rId10"/>
    <p:sldId id="265" r:id="rId11"/>
    <p:sldId id="266" r:id="rId12"/>
    <p:sldId id="311" r:id="rId13"/>
    <p:sldId id="312" r:id="rId14"/>
    <p:sldId id="302" r:id="rId15"/>
    <p:sldId id="303" r:id="rId16"/>
    <p:sldId id="301" r:id="rId17"/>
    <p:sldId id="299" r:id="rId18"/>
    <p:sldId id="305" r:id="rId19"/>
    <p:sldId id="273" r:id="rId20"/>
    <p:sldId id="309" r:id="rId21"/>
    <p:sldId id="310" r:id="rId22"/>
    <p:sldId id="313" r:id="rId23"/>
    <p:sldId id="314" r:id="rId24"/>
    <p:sldId id="315" r:id="rId25"/>
    <p:sldId id="330" r:id="rId26"/>
    <p:sldId id="331" r:id="rId27"/>
    <p:sldId id="332" r:id="rId28"/>
    <p:sldId id="333" r:id="rId29"/>
    <p:sldId id="334" r:id="rId30"/>
    <p:sldId id="335" r:id="rId31"/>
    <p:sldId id="336" r:id="rId32"/>
    <p:sldId id="337" r:id="rId33"/>
    <p:sldId id="338" r:id="rId34"/>
    <p:sldId id="339" r:id="rId35"/>
    <p:sldId id="294" r:id="rId36"/>
    <p:sldId id="295"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91" autoAdjust="0"/>
  </p:normalViewPr>
  <p:slideViewPr>
    <p:cSldViewPr snapToGrid="0" snapToObjects="1">
      <p:cViewPr varScale="1">
        <p:scale>
          <a:sx n="95" d="100"/>
          <a:sy n="95" d="100"/>
        </p:scale>
        <p:origin x="-4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8BC28-04F3-4E36-BE46-52CFD6F08D93}" type="datetimeFigureOut">
              <a:rPr lang="et-EE" smtClean="0"/>
              <a:pPr/>
              <a:t>14.05.2012</a:t>
            </a:fld>
            <a:endParaRPr lang="et-E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3C20AA-B560-4C3E-AB93-36AA7D10D253}" type="slidenum">
              <a:rPr lang="et-EE" smtClean="0"/>
              <a:pPr/>
              <a:t>‹#›</a:t>
            </a:fld>
            <a:endParaRPr lang="et-E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3EF1-1761-4CC0-AC94-7A77A3288ECC}" type="datetimeFigureOut">
              <a:rPr lang="et-EE" smtClean="0"/>
              <a:pPr/>
              <a:t>14.05.2012</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953C7-83C3-4CB3-BFF4-B0EC7B25D6DA}"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1D70204-EDE9-4A8D-8CE7-B3BE18DBB9CD}" type="slidenum">
              <a:rPr lang="en-GB" smtClean="0"/>
              <a:pPr/>
              <a:t>2</a:t>
            </a:fld>
            <a:endParaRPr lang="en-GB" smtClean="0"/>
          </a:p>
        </p:txBody>
      </p:sp>
      <p:sp>
        <p:nvSpPr>
          <p:cNvPr id="43011" name="Rectangle 2"/>
          <p:cNvSpPr>
            <a:spLocks noGrp="1" noRot="1" noChangeAspect="1" noChangeArrowheads="1" noTextEdit="1"/>
          </p:cNvSpPr>
          <p:nvPr>
            <p:ph type="sldImg"/>
          </p:nvPr>
        </p:nvSpPr>
        <p:spPr>
          <a:xfrm>
            <a:off x="1155700" y="682625"/>
            <a:ext cx="4554538" cy="3416300"/>
          </a:xfrm>
          <a:ln/>
        </p:spPr>
      </p:sp>
      <p:sp>
        <p:nvSpPr>
          <p:cNvPr id="43012"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E2BFE2C-CC72-425A-B61F-1545E18B0BAC}" type="slidenum">
              <a:rPr lang="en-GB" smtClean="0"/>
              <a:pPr/>
              <a:t>11</a:t>
            </a:fld>
            <a:endParaRPr lang="en-GB" smtClean="0"/>
          </a:p>
        </p:txBody>
      </p:sp>
      <p:sp>
        <p:nvSpPr>
          <p:cNvPr id="52227" name="Rectangle 2"/>
          <p:cNvSpPr>
            <a:spLocks noGrp="1" noRot="1" noChangeAspect="1" noChangeArrowheads="1" noTextEdit="1"/>
          </p:cNvSpPr>
          <p:nvPr>
            <p:ph type="sldImg"/>
          </p:nvPr>
        </p:nvSpPr>
        <p:spPr>
          <a:xfrm>
            <a:off x="1155700" y="682625"/>
            <a:ext cx="4554538" cy="3416300"/>
          </a:xfrm>
          <a:ln/>
        </p:spPr>
      </p:sp>
      <p:sp>
        <p:nvSpPr>
          <p:cNvPr id="52228"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B16416E-48FD-48BC-8C11-12FCE277F1E2}" type="slidenum">
              <a:rPr lang="en-GB" smtClean="0"/>
              <a:pPr/>
              <a:t>12</a:t>
            </a:fld>
            <a:endParaRPr lang="en-GB" smtClean="0"/>
          </a:p>
        </p:txBody>
      </p:sp>
      <p:sp>
        <p:nvSpPr>
          <p:cNvPr id="53251" name="Rectangle 2"/>
          <p:cNvSpPr>
            <a:spLocks noGrp="1" noRot="1" noChangeAspect="1" noChangeArrowheads="1" noTextEdit="1"/>
          </p:cNvSpPr>
          <p:nvPr>
            <p:ph type="sldImg"/>
          </p:nvPr>
        </p:nvSpPr>
        <p:spPr>
          <a:xfrm>
            <a:off x="1155700" y="682625"/>
            <a:ext cx="4554538" cy="3416300"/>
          </a:xfrm>
          <a:ln/>
        </p:spPr>
      </p:sp>
      <p:sp>
        <p:nvSpPr>
          <p:cNvPr id="53252"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617583A-FB88-4DC3-BB84-EF716537168D}" type="slidenum">
              <a:rPr lang="en-GB" smtClean="0"/>
              <a:pPr/>
              <a:t>13</a:t>
            </a:fld>
            <a:endParaRPr lang="en-GB" smtClean="0"/>
          </a:p>
        </p:txBody>
      </p:sp>
      <p:sp>
        <p:nvSpPr>
          <p:cNvPr id="54275" name="Rectangle 2"/>
          <p:cNvSpPr>
            <a:spLocks noGrp="1" noRot="1" noChangeAspect="1" noChangeArrowheads="1" noTextEdit="1"/>
          </p:cNvSpPr>
          <p:nvPr>
            <p:ph type="sldImg"/>
          </p:nvPr>
        </p:nvSpPr>
        <p:spPr>
          <a:xfrm>
            <a:off x="1155700" y="682625"/>
            <a:ext cx="4554538" cy="3416300"/>
          </a:xfrm>
          <a:ln/>
        </p:spPr>
      </p:sp>
      <p:sp>
        <p:nvSpPr>
          <p:cNvPr id="54276"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14</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15</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16</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474907-0F44-4AAD-B884-767A128ADB7F}" type="slidenum">
              <a:rPr lang="en-GB" smtClean="0"/>
              <a:pPr/>
              <a:t>17</a:t>
            </a:fld>
            <a:endParaRPr lang="en-GB" smtClean="0"/>
          </a:p>
        </p:txBody>
      </p:sp>
      <p:sp>
        <p:nvSpPr>
          <p:cNvPr id="57347" name="Rectangle 2"/>
          <p:cNvSpPr>
            <a:spLocks noGrp="1" noRot="1" noChangeAspect="1" noChangeArrowheads="1" noTextEdit="1"/>
          </p:cNvSpPr>
          <p:nvPr>
            <p:ph type="sldImg"/>
          </p:nvPr>
        </p:nvSpPr>
        <p:spPr>
          <a:xfrm>
            <a:off x="1155700" y="682625"/>
            <a:ext cx="4554538" cy="3416300"/>
          </a:xfrm>
          <a:ln/>
        </p:spPr>
      </p:sp>
      <p:sp>
        <p:nvSpPr>
          <p:cNvPr id="57348"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18</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474907-0F44-4AAD-B884-767A128ADB7F}" type="slidenum">
              <a:rPr lang="en-GB" smtClean="0"/>
              <a:pPr/>
              <a:t>19</a:t>
            </a:fld>
            <a:endParaRPr lang="en-GB" smtClean="0"/>
          </a:p>
        </p:txBody>
      </p:sp>
      <p:sp>
        <p:nvSpPr>
          <p:cNvPr id="57347" name="Rectangle 2"/>
          <p:cNvSpPr>
            <a:spLocks noGrp="1" noRot="1" noChangeAspect="1" noChangeArrowheads="1" noTextEdit="1"/>
          </p:cNvSpPr>
          <p:nvPr>
            <p:ph type="sldImg"/>
          </p:nvPr>
        </p:nvSpPr>
        <p:spPr>
          <a:xfrm>
            <a:off x="1155700" y="682625"/>
            <a:ext cx="4554538" cy="3416300"/>
          </a:xfrm>
          <a:ln/>
        </p:spPr>
      </p:sp>
      <p:sp>
        <p:nvSpPr>
          <p:cNvPr id="57348"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20</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1D41D6-5116-4B59-843D-06FA7031EE57}" type="slidenum">
              <a:rPr lang="en-GB" smtClean="0"/>
              <a:pPr/>
              <a:t>3</a:t>
            </a:fld>
            <a:endParaRPr lang="en-GB" smtClean="0"/>
          </a:p>
        </p:txBody>
      </p:sp>
      <p:sp>
        <p:nvSpPr>
          <p:cNvPr id="44035" name="Rectangle 2"/>
          <p:cNvSpPr>
            <a:spLocks noGrp="1" noRot="1" noChangeAspect="1" noChangeArrowheads="1" noTextEdit="1"/>
          </p:cNvSpPr>
          <p:nvPr>
            <p:ph type="sldImg"/>
          </p:nvPr>
        </p:nvSpPr>
        <p:spPr>
          <a:xfrm>
            <a:off x="1155700" y="682625"/>
            <a:ext cx="4554538" cy="3416300"/>
          </a:xfrm>
          <a:ln/>
        </p:spPr>
      </p:sp>
      <p:sp>
        <p:nvSpPr>
          <p:cNvPr id="44036" name="Rectangle 3"/>
          <p:cNvSpPr>
            <a:spLocks noGrp="1" noChangeArrowheads="1"/>
          </p:cNvSpPr>
          <p:nvPr>
            <p:ph type="body" idx="1"/>
          </p:nvPr>
        </p:nvSpPr>
        <p:spPr>
          <a:noFill/>
          <a:ln/>
        </p:spPr>
        <p:txBody>
          <a:bodyPr/>
          <a:lstStyle/>
          <a:p>
            <a:pPr eaLnBrk="1" hangingPunct="1"/>
            <a:r>
              <a:rPr lang="et-EE" dirty="0" err="1" smtClean="0"/>
              <a:t>Raino</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846A216-E165-409E-8273-F10BEEE79734}" type="slidenum">
              <a:rPr lang="en-GB" smtClean="0"/>
              <a:pPr/>
              <a:t>21</a:t>
            </a:fld>
            <a:endParaRPr lang="en-GB" smtClean="0"/>
          </a:p>
        </p:txBody>
      </p:sp>
      <p:sp>
        <p:nvSpPr>
          <p:cNvPr id="77827" name="Rectangle 2"/>
          <p:cNvSpPr>
            <a:spLocks noGrp="1" noRot="1" noChangeAspect="1" noChangeArrowheads="1" noTextEdit="1"/>
          </p:cNvSpPr>
          <p:nvPr>
            <p:ph type="sldImg"/>
          </p:nvPr>
        </p:nvSpPr>
        <p:spPr>
          <a:xfrm>
            <a:off x="1155700" y="682625"/>
            <a:ext cx="4554538" cy="3416300"/>
          </a:xfrm>
          <a:ln/>
        </p:spPr>
      </p:sp>
      <p:sp>
        <p:nvSpPr>
          <p:cNvPr id="77828"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22</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23</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24</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25</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26</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27</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28</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29</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30</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C39024B-73A4-4F82-BFD7-000CA55531D6}" type="slidenum">
              <a:rPr lang="en-GB" smtClean="0"/>
              <a:pPr/>
              <a:t>4</a:t>
            </a:fld>
            <a:endParaRPr lang="en-GB" smtClean="0"/>
          </a:p>
        </p:txBody>
      </p:sp>
      <p:sp>
        <p:nvSpPr>
          <p:cNvPr id="45059" name="Rectangle 2"/>
          <p:cNvSpPr>
            <a:spLocks noGrp="1" noRot="1" noChangeAspect="1" noChangeArrowheads="1" noTextEdit="1"/>
          </p:cNvSpPr>
          <p:nvPr>
            <p:ph type="sldImg"/>
          </p:nvPr>
        </p:nvSpPr>
        <p:spPr>
          <a:xfrm>
            <a:off x="1155700" y="682625"/>
            <a:ext cx="4554538" cy="3416300"/>
          </a:xfrm>
          <a:ln/>
        </p:spPr>
      </p:sp>
      <p:sp>
        <p:nvSpPr>
          <p:cNvPr id="45060" name="Rectangle 3"/>
          <p:cNvSpPr>
            <a:spLocks noGrp="1" noChangeArrowheads="1"/>
          </p:cNvSpPr>
          <p:nvPr>
            <p:ph type="body" idx="1"/>
          </p:nvPr>
        </p:nvSpPr>
        <p:spPr>
          <a:xfrm>
            <a:off x="913438" y="4325596"/>
            <a:ext cx="5031126" cy="4518624"/>
          </a:xfrm>
          <a:noFill/>
          <a:ln/>
        </p:spPr>
        <p:txBody>
          <a:bodyPr/>
          <a:lstStyle/>
          <a:p>
            <a:pPr eaLnBrk="1" hangingPunct="1"/>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31</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3CE3B38-AA22-4731-9055-F046D297378D}" type="slidenum">
              <a:rPr lang="en-GB" smtClean="0"/>
              <a:pPr/>
              <a:t>32</a:t>
            </a:fld>
            <a:endParaRPr lang="en-GB" smtClean="0"/>
          </a:p>
        </p:txBody>
      </p:sp>
      <p:sp>
        <p:nvSpPr>
          <p:cNvPr id="55299" name="Rectangle 2"/>
          <p:cNvSpPr>
            <a:spLocks noGrp="1" noRot="1" noChangeAspect="1" noChangeArrowheads="1" noTextEdit="1"/>
          </p:cNvSpPr>
          <p:nvPr>
            <p:ph type="sldImg"/>
          </p:nvPr>
        </p:nvSpPr>
        <p:spPr>
          <a:xfrm>
            <a:off x="1155700" y="682625"/>
            <a:ext cx="4554538" cy="3416300"/>
          </a:xfrm>
          <a:ln/>
        </p:spPr>
      </p:sp>
      <p:sp>
        <p:nvSpPr>
          <p:cNvPr id="553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BD45260-58B2-463A-A75C-FF69FF7A6969}" type="slidenum">
              <a:rPr lang="en-GB" smtClean="0"/>
              <a:pPr/>
              <a:t>33</a:t>
            </a:fld>
            <a:endParaRPr lang="en-GB" smtClean="0"/>
          </a:p>
        </p:txBody>
      </p:sp>
      <p:sp>
        <p:nvSpPr>
          <p:cNvPr id="78851" name="Rectangle 2"/>
          <p:cNvSpPr>
            <a:spLocks noGrp="1" noRot="1" noChangeAspect="1" noChangeArrowheads="1" noTextEdit="1"/>
          </p:cNvSpPr>
          <p:nvPr>
            <p:ph type="sldImg"/>
          </p:nvPr>
        </p:nvSpPr>
        <p:spPr>
          <a:xfrm>
            <a:off x="1155700" y="682625"/>
            <a:ext cx="4554538" cy="3416300"/>
          </a:xfrm>
          <a:ln/>
        </p:spPr>
      </p:sp>
      <p:sp>
        <p:nvSpPr>
          <p:cNvPr id="78852" name="Rectangle 3"/>
          <p:cNvSpPr>
            <a:spLocks noGrp="1" noChangeArrowheads="1"/>
          </p:cNvSpPr>
          <p:nvPr>
            <p:ph type="body" idx="1"/>
          </p:nvPr>
        </p:nvSpPr>
        <p:spPr>
          <a:noFill/>
          <a:ln/>
        </p:spPr>
        <p:txBody>
          <a:bodyPr/>
          <a:lstStyle/>
          <a:p>
            <a:pPr eaLnBrk="1" hangingPunct="1"/>
            <a:r>
              <a:rPr lang="et-EE" dirty="0" smtClean="0"/>
              <a:t>Raino</a:t>
            </a:r>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305978D-6E75-4097-B76C-4A88868D9D50}" type="slidenum">
              <a:rPr lang="en-GB" smtClean="0"/>
              <a:pPr/>
              <a:t>34</a:t>
            </a:fld>
            <a:endParaRPr lang="en-GB" smtClean="0"/>
          </a:p>
        </p:txBody>
      </p:sp>
      <p:sp>
        <p:nvSpPr>
          <p:cNvPr id="79875" name="Rectangle 2"/>
          <p:cNvSpPr>
            <a:spLocks noGrp="1" noRot="1" noChangeAspect="1" noChangeArrowheads="1" noTextEdit="1"/>
          </p:cNvSpPr>
          <p:nvPr>
            <p:ph type="sldImg"/>
          </p:nvPr>
        </p:nvSpPr>
        <p:spPr>
          <a:xfrm>
            <a:off x="1155700" y="682625"/>
            <a:ext cx="4554538" cy="3416300"/>
          </a:xfrm>
          <a:ln/>
        </p:spPr>
      </p:sp>
      <p:sp>
        <p:nvSpPr>
          <p:cNvPr id="79876"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E4BAA6D-92C7-4E41-A358-1137AF82B37F}" type="slidenum">
              <a:rPr lang="en-GB" smtClean="0"/>
              <a:pPr/>
              <a:t>5</a:t>
            </a:fld>
            <a:endParaRPr lang="en-GB" smtClean="0"/>
          </a:p>
        </p:txBody>
      </p:sp>
      <p:sp>
        <p:nvSpPr>
          <p:cNvPr id="46083" name="Rectangle 2"/>
          <p:cNvSpPr>
            <a:spLocks noGrp="1" noRot="1" noChangeAspect="1" noChangeArrowheads="1" noTextEdit="1"/>
          </p:cNvSpPr>
          <p:nvPr>
            <p:ph type="sldImg"/>
          </p:nvPr>
        </p:nvSpPr>
        <p:spPr>
          <a:xfrm>
            <a:off x="1155700" y="682625"/>
            <a:ext cx="4554538" cy="3416300"/>
          </a:xfrm>
          <a:ln/>
        </p:spPr>
      </p:sp>
      <p:sp>
        <p:nvSpPr>
          <p:cNvPr id="46084" name="Rectangle 3"/>
          <p:cNvSpPr>
            <a:spLocks noGrp="1" noChangeArrowheads="1"/>
          </p:cNvSpPr>
          <p:nvPr>
            <p:ph type="body" idx="1"/>
          </p:nvPr>
        </p:nvSpPr>
        <p:spPr>
          <a:xfrm>
            <a:off x="462337" y="4211533"/>
            <a:ext cx="6010382" cy="4932467"/>
          </a:xfrm>
          <a:noFill/>
          <a:ln/>
        </p:spPr>
        <p:txBody>
          <a:bodyPr/>
          <a:lstStyle/>
          <a:p>
            <a:pPr lvl="1" eaLnBrk="1" hangingPunct="1">
              <a:buFontTx/>
              <a:buNone/>
            </a:pPr>
            <a:endParaRPr lang="en-GB" sz="9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06304A1-D18E-4CD0-809F-889A45CE57FB}" type="slidenum">
              <a:rPr lang="en-GB" smtClean="0"/>
              <a:pPr/>
              <a:t>6</a:t>
            </a:fld>
            <a:endParaRPr lang="en-GB" smtClean="0"/>
          </a:p>
        </p:txBody>
      </p:sp>
      <p:sp>
        <p:nvSpPr>
          <p:cNvPr id="47107" name="Rectangle 2"/>
          <p:cNvSpPr>
            <a:spLocks noGrp="1" noRot="1" noChangeAspect="1" noChangeArrowheads="1" noTextEdit="1"/>
          </p:cNvSpPr>
          <p:nvPr>
            <p:ph type="sldImg"/>
          </p:nvPr>
        </p:nvSpPr>
        <p:spPr>
          <a:xfrm>
            <a:off x="1155700" y="682625"/>
            <a:ext cx="4554538" cy="3416300"/>
          </a:xfrm>
          <a:ln/>
        </p:spPr>
      </p:sp>
      <p:sp>
        <p:nvSpPr>
          <p:cNvPr id="4710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40990DA-5AC2-4AFB-B16F-FAD46A2F656A}" type="slidenum">
              <a:rPr lang="en-GB" smtClean="0"/>
              <a:pPr/>
              <a:t>7</a:t>
            </a:fld>
            <a:endParaRPr lang="en-GB" smtClean="0"/>
          </a:p>
        </p:txBody>
      </p:sp>
      <p:sp>
        <p:nvSpPr>
          <p:cNvPr id="48131" name="Rectangle 2"/>
          <p:cNvSpPr>
            <a:spLocks noGrp="1" noRot="1" noChangeAspect="1" noChangeArrowheads="1" noTextEdit="1"/>
          </p:cNvSpPr>
          <p:nvPr>
            <p:ph type="sldImg"/>
          </p:nvPr>
        </p:nvSpPr>
        <p:spPr>
          <a:xfrm>
            <a:off x="1155700" y="682625"/>
            <a:ext cx="4554538" cy="3416300"/>
          </a:xfrm>
          <a:ln/>
        </p:spPr>
      </p:sp>
      <p:sp>
        <p:nvSpPr>
          <p:cNvPr id="4813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91FABD3-729D-4F65-94CB-2427B9451EFD}" type="slidenum">
              <a:rPr lang="en-GB" smtClean="0"/>
              <a:pPr/>
              <a:t>8</a:t>
            </a:fld>
            <a:endParaRPr lang="en-GB" smtClean="0"/>
          </a:p>
        </p:txBody>
      </p:sp>
      <p:sp>
        <p:nvSpPr>
          <p:cNvPr id="49155" name="Rectangle 2"/>
          <p:cNvSpPr>
            <a:spLocks noGrp="1" noRot="1" noChangeAspect="1" noChangeArrowheads="1" noTextEdit="1"/>
          </p:cNvSpPr>
          <p:nvPr>
            <p:ph type="sldImg"/>
          </p:nvPr>
        </p:nvSpPr>
        <p:spPr>
          <a:xfrm>
            <a:off x="1155700" y="682625"/>
            <a:ext cx="4554538" cy="3416300"/>
          </a:xfrm>
          <a:ln/>
        </p:spPr>
      </p:sp>
      <p:sp>
        <p:nvSpPr>
          <p:cNvPr id="49156" name="Rectangle 3"/>
          <p:cNvSpPr>
            <a:spLocks noGrp="1" noChangeArrowheads="1"/>
          </p:cNvSpPr>
          <p:nvPr>
            <p:ph type="body" idx="1"/>
          </p:nvPr>
        </p:nvSpPr>
        <p:spPr>
          <a:xfrm>
            <a:off x="913438" y="4325596"/>
            <a:ext cx="5031126" cy="4448432"/>
          </a:xfrm>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40E716F-9F3C-4508-BE80-4F87A62366BB}" type="slidenum">
              <a:rPr lang="en-GB" smtClean="0"/>
              <a:pPr/>
              <a:t>9</a:t>
            </a:fld>
            <a:endParaRPr lang="en-GB" smtClean="0"/>
          </a:p>
        </p:txBody>
      </p:sp>
      <p:sp>
        <p:nvSpPr>
          <p:cNvPr id="50179" name="Rectangle 2"/>
          <p:cNvSpPr>
            <a:spLocks noGrp="1" noRot="1" noChangeAspect="1" noChangeArrowheads="1" noTextEdit="1"/>
          </p:cNvSpPr>
          <p:nvPr>
            <p:ph type="sldImg"/>
          </p:nvPr>
        </p:nvSpPr>
        <p:spPr>
          <a:xfrm>
            <a:off x="1155700" y="682625"/>
            <a:ext cx="4554538" cy="3416300"/>
          </a:xfrm>
          <a:ln/>
        </p:spPr>
      </p:sp>
      <p:sp>
        <p:nvSpPr>
          <p:cNvPr id="5018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17E0FAC-903B-4B53-9755-EE9CD4C71A16}" type="slidenum">
              <a:rPr lang="en-GB" smtClean="0"/>
              <a:pPr/>
              <a:t>10</a:t>
            </a:fld>
            <a:endParaRPr lang="en-GB" smtClean="0"/>
          </a:p>
        </p:txBody>
      </p:sp>
      <p:sp>
        <p:nvSpPr>
          <p:cNvPr id="51203" name="Rectangle 2"/>
          <p:cNvSpPr>
            <a:spLocks noGrp="1" noRot="1" noChangeAspect="1" noChangeArrowheads="1" noTextEdit="1"/>
          </p:cNvSpPr>
          <p:nvPr>
            <p:ph type="sldImg"/>
          </p:nvPr>
        </p:nvSpPr>
        <p:spPr>
          <a:xfrm>
            <a:off x="1155700" y="682625"/>
            <a:ext cx="4554538" cy="3416300"/>
          </a:xfrm>
          <a:ln/>
        </p:spPr>
      </p:sp>
      <p:sp>
        <p:nvSpPr>
          <p:cNvPr id="51204" name="Rectangle 3"/>
          <p:cNvSpPr>
            <a:spLocks noGrp="1" noChangeArrowheads="1"/>
          </p:cNvSpPr>
          <p:nvPr>
            <p:ph type="body" idx="1"/>
          </p:nvPr>
        </p:nvSpPr>
        <p:spPr>
          <a:noFill/>
          <a:ln/>
        </p:spPr>
        <p:txBody>
          <a:bodyPr/>
          <a:lstStyle/>
          <a:p>
            <a:pPr eaLnBrk="1" hangingPunct="1"/>
            <a:r>
              <a:rPr lang="et-EE" smtClean="0"/>
              <a:t>Raino</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48B763-95F5-4ADB-8BC3-7FBAE5E55C17}"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2A3793-0464-4165-B1AF-86719BAB08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248F91-85C2-422E-9F25-51FA0188443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597B0-3122-451D-9A10-1BB578DE45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A209E5-8132-4A18-8EDB-5DB5E93930CD}"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5EE592-DD2E-4AFA-AC05-63EF3380B9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D142841A-7C17-4F1A-B864-45850759D52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2F0FF74-2291-4385-AB2E-6A94818262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CDFF8FC8-0A83-4133-9947-A07D6E3E53DC}"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3CF699D-F177-460F-9AF9-1D5F1ED825C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C85D0C-F9C5-4E93-8DAC-09816EB2F719}"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4E992A-5494-447B-95BA-0D2FF0BCF7C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1342"/>
            <a:ext cx="8229600" cy="1378858"/>
          </a:xfrm>
        </p:spPr>
        <p:txBody>
          <a:bodyPr/>
          <a:lstStyle/>
          <a:p>
            <a:r>
              <a:rPr lang="et-EE"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18EB190-9A88-450D-9124-D5710FF7789D}" type="datetime1">
              <a:rPr lang="en-US"/>
              <a:pPr>
                <a:defRPr/>
              </a:pPr>
              <a:t>5/14/2012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3DC5A5F-956E-4F42-BD91-71352ACDBAD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dirty="0"/>
          </a:p>
        </p:txBody>
      </p:sp>
      <p:sp>
        <p:nvSpPr>
          <p:cNvPr id="4" name="Content Placeholder 3"/>
          <p:cNvSpPr>
            <a:spLocks noGrp="1"/>
          </p:cNvSpPr>
          <p:nvPr>
            <p:ph sz="half" idx="2"/>
          </p:nvPr>
        </p:nvSpPr>
        <p:spPr>
          <a:xfrm>
            <a:off x="457200" y="2636763"/>
            <a:ext cx="4040188" cy="3489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6" name="Content Placeholder 5"/>
          <p:cNvSpPr>
            <a:spLocks noGrp="1"/>
          </p:cNvSpPr>
          <p:nvPr>
            <p:ph sz="quarter" idx="4"/>
          </p:nvPr>
        </p:nvSpPr>
        <p:spPr>
          <a:xfrm>
            <a:off x="4645025" y="2636763"/>
            <a:ext cx="4041775" cy="3489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82777D7-AF08-46DF-AA2D-303F5021AE65}" type="datetime1">
              <a:rPr lang="en-US"/>
              <a:pPr>
                <a:defRPr/>
              </a:pPr>
              <a:t>5/14/2012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CF16931-9780-4312-A3A5-7D644474AEF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39F61B-2E41-47CC-96A3-50B3DACBEDD8}" type="datetime1">
              <a:rPr lang="en-US"/>
              <a:pPr>
                <a:defRPr/>
              </a:pPr>
              <a:t>5/14/2012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89550CD-FFCE-46C0-8DDD-C1232259435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A5664805-BB3D-47C0-AFF4-14DB5E4D8651}" type="datetime1">
              <a:rPr lang="en-US"/>
              <a:pPr>
                <a:defRPr/>
              </a:pPr>
              <a:t>5/14/2012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DD4DF695-2319-4BC0-9470-80E91C9FEBB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3188"/>
            <a:ext cx="3008313" cy="1162050"/>
          </a:xfrm>
        </p:spPr>
        <p:txBody>
          <a:bodyPr anchor="b"/>
          <a:lstStyle>
            <a:lvl1pPr algn="l">
              <a:defRPr sz="2000" b="1"/>
            </a:lvl1pPr>
          </a:lstStyle>
          <a:p>
            <a:r>
              <a:rPr lang="et-EE" dirty="0" smtClean="0"/>
              <a:t>Click to edit Master title style</a:t>
            </a:r>
            <a:endParaRPr lang="en-US" dirty="0"/>
          </a:p>
        </p:txBody>
      </p:sp>
      <p:sp>
        <p:nvSpPr>
          <p:cNvPr id="3" name="Content Placeholder 2"/>
          <p:cNvSpPr>
            <a:spLocks noGrp="1"/>
          </p:cNvSpPr>
          <p:nvPr>
            <p:ph idx="1"/>
          </p:nvPr>
        </p:nvSpPr>
        <p:spPr>
          <a:xfrm>
            <a:off x="3575050" y="882952"/>
            <a:ext cx="5111750" cy="5243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Text Placeholder 3"/>
          <p:cNvSpPr>
            <a:spLocks noGrp="1"/>
          </p:cNvSpPr>
          <p:nvPr>
            <p:ph type="body" sz="half" idx="2"/>
          </p:nvPr>
        </p:nvSpPr>
        <p:spPr>
          <a:xfrm>
            <a:off x="457200" y="1935238"/>
            <a:ext cx="3008313" cy="4190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77CA4D6-C131-4088-91A0-B4D639709B4A}" type="datetime1">
              <a:rPr lang="en-US"/>
              <a:pPr>
                <a:defRPr/>
              </a:pPr>
              <a:t>5/14/2012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601867D-73BF-4B6C-82B7-90C6083094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EE708-06A2-48AF-BE40-26DF48B28FBF}"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7E148D-37F1-449B-882A-5E497056337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ED4D02CB-F254-4C3B-9D32-82D3D55EBF5C}" type="datetime1">
              <a:rPr lang="en-US"/>
              <a:pPr>
                <a:defRPr/>
              </a:pPr>
              <a:t>5/14/2012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271EFA2-97B4-4199-94BA-14ACE3895BD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925034-D1F7-4D22-B618-0998608825C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F68AE0-DB69-49D4-A4B0-0C66AD03091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95048"/>
            <a:ext cx="2057400" cy="5231115"/>
          </a:xfrm>
        </p:spPr>
        <p:txBody>
          <a:bodyPr vert="eaVert"/>
          <a:lstStyle/>
          <a:p>
            <a:r>
              <a:rPr lang="et-EE" dirty="0" smtClean="0"/>
              <a:t>Click to edit Master title style</a:t>
            </a:r>
            <a:endParaRPr lang="en-US" dirty="0"/>
          </a:p>
        </p:txBody>
      </p:sp>
      <p:sp>
        <p:nvSpPr>
          <p:cNvPr id="3" name="Vertical Text Placeholder 2"/>
          <p:cNvSpPr>
            <a:spLocks noGrp="1"/>
          </p:cNvSpPr>
          <p:nvPr>
            <p:ph type="body" orient="vert" idx="1"/>
          </p:nvPr>
        </p:nvSpPr>
        <p:spPr>
          <a:xfrm>
            <a:off x="457200" y="895048"/>
            <a:ext cx="6019800" cy="5231115"/>
          </a:xfrm>
        </p:spPr>
        <p:txBody>
          <a:bodyPr vert="eaVert"/>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36FE409D-0B88-42D1-8942-7575DEBDE16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D616B34-C121-456E-8FC5-C70467FA43C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D142841A-7C17-4F1A-B864-45850759D52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2F0FF74-2291-4385-AB2E-6A948182621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CDFF8FC8-0A83-4133-9947-A07D6E3E53DC}"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3CF699D-F177-460F-9AF9-1D5F1ED825C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C85D0C-F9C5-4E93-8DAC-09816EB2F719}"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4E992A-5494-447B-95BA-0D2FF0BCF7C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1342"/>
            <a:ext cx="8229600" cy="1378858"/>
          </a:xfrm>
        </p:spPr>
        <p:txBody>
          <a:bodyPr/>
          <a:lstStyle/>
          <a:p>
            <a:r>
              <a:rPr lang="et-EE"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18EB190-9A88-450D-9124-D5710FF7789D}" type="datetime1">
              <a:rPr lang="en-US"/>
              <a:pPr>
                <a:defRPr/>
              </a:pPr>
              <a:t>5/14/2012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3DC5A5F-956E-4F42-BD91-71352ACDBAD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dirty="0"/>
          </a:p>
        </p:txBody>
      </p:sp>
      <p:sp>
        <p:nvSpPr>
          <p:cNvPr id="4" name="Content Placeholder 3"/>
          <p:cNvSpPr>
            <a:spLocks noGrp="1"/>
          </p:cNvSpPr>
          <p:nvPr>
            <p:ph sz="half" idx="2"/>
          </p:nvPr>
        </p:nvSpPr>
        <p:spPr>
          <a:xfrm>
            <a:off x="457200" y="2636763"/>
            <a:ext cx="4040188" cy="3489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6" name="Content Placeholder 5"/>
          <p:cNvSpPr>
            <a:spLocks noGrp="1"/>
          </p:cNvSpPr>
          <p:nvPr>
            <p:ph sz="quarter" idx="4"/>
          </p:nvPr>
        </p:nvSpPr>
        <p:spPr>
          <a:xfrm>
            <a:off x="4645025" y="2636763"/>
            <a:ext cx="4041775" cy="3489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82777D7-AF08-46DF-AA2D-303F5021AE65}" type="datetime1">
              <a:rPr lang="en-US"/>
              <a:pPr>
                <a:defRPr/>
              </a:pPr>
              <a:t>5/14/2012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CF16931-9780-4312-A3A5-7D644474AEF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39F61B-2E41-47CC-96A3-50B3DACBEDD8}" type="datetime1">
              <a:rPr lang="en-US"/>
              <a:pPr>
                <a:defRPr/>
              </a:pPr>
              <a:t>5/14/2012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89550CD-FFCE-46C0-8DDD-C1232259435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A5664805-BB3D-47C0-AFF4-14DB5E4D8651}" type="datetime1">
              <a:rPr lang="en-US"/>
              <a:pPr>
                <a:defRPr/>
              </a:pPr>
              <a:t>5/14/2012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DD4DF695-2319-4BC0-9470-80E91C9FEB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9B9BA9-B31E-44AD-A1F1-AD95AFF51CB7}"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CF67F-62D0-4CFA-887D-217722001F8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3188"/>
            <a:ext cx="3008313" cy="1162050"/>
          </a:xfrm>
        </p:spPr>
        <p:txBody>
          <a:bodyPr anchor="b"/>
          <a:lstStyle>
            <a:lvl1pPr algn="l">
              <a:defRPr sz="2000" b="1"/>
            </a:lvl1pPr>
          </a:lstStyle>
          <a:p>
            <a:r>
              <a:rPr lang="et-EE" dirty="0" smtClean="0"/>
              <a:t>Click to edit Master title style</a:t>
            </a:r>
            <a:endParaRPr lang="en-US" dirty="0"/>
          </a:p>
        </p:txBody>
      </p:sp>
      <p:sp>
        <p:nvSpPr>
          <p:cNvPr id="3" name="Content Placeholder 2"/>
          <p:cNvSpPr>
            <a:spLocks noGrp="1"/>
          </p:cNvSpPr>
          <p:nvPr>
            <p:ph idx="1"/>
          </p:nvPr>
        </p:nvSpPr>
        <p:spPr>
          <a:xfrm>
            <a:off x="3575050" y="882952"/>
            <a:ext cx="5111750" cy="5243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Text Placeholder 3"/>
          <p:cNvSpPr>
            <a:spLocks noGrp="1"/>
          </p:cNvSpPr>
          <p:nvPr>
            <p:ph type="body" sz="half" idx="2"/>
          </p:nvPr>
        </p:nvSpPr>
        <p:spPr>
          <a:xfrm>
            <a:off x="457200" y="1935238"/>
            <a:ext cx="3008313" cy="4190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77CA4D6-C131-4088-91A0-B4D639709B4A}" type="datetime1">
              <a:rPr lang="en-US"/>
              <a:pPr>
                <a:defRPr/>
              </a:pPr>
              <a:t>5/14/2012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601867D-73BF-4B6C-82B7-90C60830948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ED4D02CB-F254-4C3B-9D32-82D3D55EBF5C}" type="datetime1">
              <a:rPr lang="en-US"/>
              <a:pPr>
                <a:defRPr/>
              </a:pPr>
              <a:t>5/14/2012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271EFA2-97B4-4199-94BA-14ACE3895BD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925034-D1F7-4D22-B618-0998608825C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F68AE0-DB69-49D4-A4B0-0C66AD03091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95048"/>
            <a:ext cx="2057400" cy="5231115"/>
          </a:xfrm>
        </p:spPr>
        <p:txBody>
          <a:bodyPr vert="eaVert"/>
          <a:lstStyle/>
          <a:p>
            <a:r>
              <a:rPr lang="et-EE" dirty="0" smtClean="0"/>
              <a:t>Click to edit Master title style</a:t>
            </a:r>
            <a:endParaRPr lang="en-US" dirty="0"/>
          </a:p>
        </p:txBody>
      </p:sp>
      <p:sp>
        <p:nvSpPr>
          <p:cNvPr id="3" name="Vertical Text Placeholder 2"/>
          <p:cNvSpPr>
            <a:spLocks noGrp="1"/>
          </p:cNvSpPr>
          <p:nvPr>
            <p:ph type="body" orient="vert" idx="1"/>
          </p:nvPr>
        </p:nvSpPr>
        <p:spPr>
          <a:xfrm>
            <a:off x="457200" y="895048"/>
            <a:ext cx="6019800" cy="5231115"/>
          </a:xfrm>
        </p:spPr>
        <p:txBody>
          <a:bodyPr vert="eaVert"/>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36FE409D-0B88-42D1-8942-7575DEBDE168}" type="datetime1">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D616B34-C121-456E-8FC5-C70467FA43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CAE95A-D6DE-42DA-8531-4FEAED4A52FB}" type="datetime1">
              <a:rPr lang="en-US"/>
              <a:pPr>
                <a:defRPr/>
              </a:pPr>
              <a:t>5/14/2012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D4A0EA-8DB9-4CDF-8059-721950FE58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E9283E-5403-4B97-B262-B0839956DFFF}" type="datetime1">
              <a:rPr lang="en-US"/>
              <a:pPr>
                <a:defRPr/>
              </a:pPr>
              <a:t>5/14/2012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46F6D8-E041-4EA5-82FE-BEBBA81221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fld id="{A00FD49A-5AC3-4EB2-9F58-BC799EB7CD02}" type="datetime1">
              <a:rPr lang="en-US"/>
              <a:pPr>
                <a:defRPr/>
              </a:pPr>
              <a:t>5/14/2012</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smtClean="0"/>
            </a:lvl1pPr>
          </a:lstStyle>
          <a:p>
            <a:pPr>
              <a:defRPr/>
            </a:pPr>
            <a:fld id="{B7ED3C84-B600-48B3-8B08-1431D60CD7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4034E6-F81F-4CFB-B2B7-18F34159652C}" type="datetime1">
              <a:rPr lang="en-US"/>
              <a:pPr>
                <a:defRPr/>
              </a:pPr>
              <a:t>5/14/2012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1BE232-42E4-40E7-8C9D-137A11F0C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D69ACA-1312-4E66-AA88-0FC5DDDB4CDD}" type="datetime1">
              <a:rPr lang="en-US"/>
              <a:pPr>
                <a:defRPr/>
              </a:pPr>
              <a:t>5/14/2012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15C5B-045E-4743-8AB8-B352031034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344AFF-70EF-42AB-BA8D-AC5B6C3653A0}" type="datetime1">
              <a:rPr lang="en-US"/>
              <a:pPr>
                <a:defRPr/>
              </a:pPr>
              <a:t>5/14/2012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005B04-C97D-426B-BE0C-81A2C0F48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69E29A69-3703-4995-BACD-6B43E9AFE700}" type="datetime1">
              <a:rPr lang="en-US"/>
              <a:pPr>
                <a:defRPr/>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D160E06-6349-4A6B-9BFB-7A6D98A86D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31" r:id="rId6"/>
    <p:sldLayoutId id="2147483719" r:id="rId7"/>
    <p:sldLayoutId id="2147483720" r:id="rId8"/>
    <p:sldLayoutId id="2147483721" r:id="rId9"/>
    <p:sldLayoutId id="2147483722" r:id="rId10"/>
    <p:sldLayoutId id="214748372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57300"/>
            <a:ext cx="8229600" cy="1379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endParaRPr lang="en-US" smtClean="0"/>
          </a:p>
        </p:txBody>
      </p:sp>
      <p:sp>
        <p:nvSpPr>
          <p:cNvPr id="1027" name="Text Placeholder 2"/>
          <p:cNvSpPr>
            <a:spLocks noGrp="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69B8C094-723C-4F43-883A-235E86DF3AE0}" type="datetime1">
              <a:rPr lang="en-US"/>
              <a:pPr>
                <a:defRPr/>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2EE5332C-114F-4CBC-990C-92A1DB7C0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0" fontAlgn="base" hangingPunct="0">
        <a:spcBef>
          <a:spcPct val="0"/>
        </a:spcBef>
        <a:spcAft>
          <a:spcPct val="0"/>
        </a:spcAft>
        <a:defRPr sz="4400" kern="1200">
          <a:solidFill>
            <a:srgbClr val="7F7F7F"/>
          </a:solidFill>
          <a:latin typeface="Tahoma"/>
          <a:ea typeface="ＭＳ Ｐゴシック" charset="-128"/>
          <a:cs typeface="Tahoma"/>
        </a:defRPr>
      </a:lvl1pPr>
      <a:lvl2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2pPr>
      <a:lvl3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3pPr>
      <a:lvl4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4pPr>
      <a:lvl5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5pPr>
      <a:lvl6pPr marL="457200" algn="ctr" defTabSz="457200" rtl="0" fontAlgn="base">
        <a:spcBef>
          <a:spcPct val="0"/>
        </a:spcBef>
        <a:spcAft>
          <a:spcPct val="0"/>
        </a:spcAft>
        <a:defRPr sz="4400">
          <a:solidFill>
            <a:srgbClr val="7F7F7F"/>
          </a:solidFill>
          <a:latin typeface="Tahoma" charset="0"/>
          <a:ea typeface="ＭＳ Ｐゴシック" charset="-128"/>
        </a:defRPr>
      </a:lvl6pPr>
      <a:lvl7pPr marL="914400" algn="ctr" defTabSz="457200" rtl="0" fontAlgn="base">
        <a:spcBef>
          <a:spcPct val="0"/>
        </a:spcBef>
        <a:spcAft>
          <a:spcPct val="0"/>
        </a:spcAft>
        <a:defRPr sz="4400">
          <a:solidFill>
            <a:srgbClr val="7F7F7F"/>
          </a:solidFill>
          <a:latin typeface="Tahoma" charset="0"/>
          <a:ea typeface="ＭＳ Ｐゴシック" charset="-128"/>
        </a:defRPr>
      </a:lvl7pPr>
      <a:lvl8pPr marL="1371600" algn="ctr" defTabSz="457200" rtl="0" fontAlgn="base">
        <a:spcBef>
          <a:spcPct val="0"/>
        </a:spcBef>
        <a:spcAft>
          <a:spcPct val="0"/>
        </a:spcAft>
        <a:defRPr sz="4400">
          <a:solidFill>
            <a:srgbClr val="7F7F7F"/>
          </a:solidFill>
          <a:latin typeface="Tahoma" charset="0"/>
          <a:ea typeface="ＭＳ Ｐゴシック" charset="-128"/>
        </a:defRPr>
      </a:lvl8pPr>
      <a:lvl9pPr marL="1828800" algn="ctr" defTabSz="457200" rtl="0" fontAlgn="base">
        <a:spcBef>
          <a:spcPct val="0"/>
        </a:spcBef>
        <a:spcAft>
          <a:spcPct val="0"/>
        </a:spcAft>
        <a:defRPr sz="4400">
          <a:solidFill>
            <a:srgbClr val="7F7F7F"/>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7F7F7F"/>
          </a:solidFill>
          <a:latin typeface="Tahoma"/>
          <a:ea typeface="ＭＳ Ｐゴシック" charset="-128"/>
          <a:cs typeface="Tahoma"/>
        </a:defRPr>
      </a:lvl1pPr>
      <a:lvl2pPr marL="742950" indent="-285750" algn="l" defTabSz="457200" rtl="0" eaLnBrk="0" fontAlgn="base" hangingPunct="0">
        <a:spcBef>
          <a:spcPct val="20000"/>
        </a:spcBef>
        <a:spcAft>
          <a:spcPct val="0"/>
        </a:spcAft>
        <a:buFont typeface="Arial" charset="0"/>
        <a:buChar char="–"/>
        <a:defRPr sz="2800" kern="1200">
          <a:solidFill>
            <a:srgbClr val="7F7F7F"/>
          </a:solidFill>
          <a:latin typeface="Tahoma"/>
          <a:ea typeface="ＭＳ Ｐゴシック" charset="-128"/>
          <a:cs typeface="Tahoma"/>
        </a:defRPr>
      </a:lvl2pPr>
      <a:lvl3pPr marL="1143000" indent="-228600" algn="l" defTabSz="457200" rtl="0" eaLnBrk="0" fontAlgn="base" hangingPunct="0">
        <a:spcBef>
          <a:spcPct val="20000"/>
        </a:spcBef>
        <a:spcAft>
          <a:spcPct val="0"/>
        </a:spcAft>
        <a:buFont typeface="Arial" charset="0"/>
        <a:buChar char="•"/>
        <a:defRPr sz="2400" kern="1200">
          <a:solidFill>
            <a:srgbClr val="7F7F7F"/>
          </a:solidFill>
          <a:latin typeface="Tahoma"/>
          <a:ea typeface="ＭＳ Ｐゴシック" charset="-128"/>
          <a:cs typeface="Tahoma"/>
        </a:defRPr>
      </a:lvl3pPr>
      <a:lvl4pPr marL="1600200" indent="-228600" algn="l" defTabSz="457200" rtl="0" eaLnBrk="0" fontAlgn="base" hangingPunct="0">
        <a:spcBef>
          <a:spcPct val="20000"/>
        </a:spcBef>
        <a:spcAft>
          <a:spcPct val="0"/>
        </a:spcAft>
        <a:buFont typeface="Arial" charset="0"/>
        <a:buChar char="–"/>
        <a:defRPr sz="2000" kern="1200">
          <a:solidFill>
            <a:srgbClr val="7F7F7F"/>
          </a:solidFill>
          <a:latin typeface="Tahoma"/>
          <a:ea typeface="ＭＳ Ｐゴシック" charset="-128"/>
          <a:cs typeface="Tahoma"/>
        </a:defRPr>
      </a:lvl4pPr>
      <a:lvl5pPr marL="2057400" indent="-228600" algn="l" defTabSz="457200" rtl="0" eaLnBrk="0" fontAlgn="base" hangingPunct="0">
        <a:spcBef>
          <a:spcPct val="20000"/>
        </a:spcBef>
        <a:spcAft>
          <a:spcPct val="0"/>
        </a:spcAft>
        <a:buFont typeface="Arial" charset="0"/>
        <a:buChar char="»"/>
        <a:defRPr sz="2000" kern="1200">
          <a:solidFill>
            <a:srgbClr val="7F7F7F"/>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57300"/>
            <a:ext cx="8229600" cy="1379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endParaRPr lang="en-US" smtClean="0"/>
          </a:p>
        </p:txBody>
      </p:sp>
      <p:sp>
        <p:nvSpPr>
          <p:cNvPr id="1027" name="Text Placeholder 2"/>
          <p:cNvSpPr>
            <a:spLocks noGrp="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69B8C094-723C-4F43-883A-235E86DF3AE0}" type="datetime1">
              <a:rPr lang="en-US"/>
              <a:pPr>
                <a:defRPr/>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2EE5332C-114F-4CBC-990C-92A1DB7C0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0" fontAlgn="base" hangingPunct="0">
        <a:spcBef>
          <a:spcPct val="0"/>
        </a:spcBef>
        <a:spcAft>
          <a:spcPct val="0"/>
        </a:spcAft>
        <a:defRPr sz="4400" kern="1200">
          <a:solidFill>
            <a:srgbClr val="7F7F7F"/>
          </a:solidFill>
          <a:latin typeface="Tahoma"/>
          <a:ea typeface="ＭＳ Ｐゴシック" charset="-128"/>
          <a:cs typeface="Tahoma"/>
        </a:defRPr>
      </a:lvl1pPr>
      <a:lvl2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2pPr>
      <a:lvl3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3pPr>
      <a:lvl4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4pPr>
      <a:lvl5pPr algn="ctr" defTabSz="457200" rtl="0" eaLnBrk="0" fontAlgn="base" hangingPunct="0">
        <a:spcBef>
          <a:spcPct val="0"/>
        </a:spcBef>
        <a:spcAft>
          <a:spcPct val="0"/>
        </a:spcAft>
        <a:defRPr sz="4400">
          <a:solidFill>
            <a:srgbClr val="7F7F7F"/>
          </a:solidFill>
          <a:latin typeface="Tahoma" charset="0"/>
          <a:ea typeface="ＭＳ Ｐゴシック" charset="-128"/>
          <a:cs typeface="Tahoma" charset="0"/>
        </a:defRPr>
      </a:lvl5pPr>
      <a:lvl6pPr marL="457200" algn="ctr" defTabSz="457200" rtl="0" fontAlgn="base">
        <a:spcBef>
          <a:spcPct val="0"/>
        </a:spcBef>
        <a:spcAft>
          <a:spcPct val="0"/>
        </a:spcAft>
        <a:defRPr sz="4400">
          <a:solidFill>
            <a:srgbClr val="7F7F7F"/>
          </a:solidFill>
          <a:latin typeface="Tahoma" charset="0"/>
          <a:ea typeface="ＭＳ Ｐゴシック" charset="-128"/>
        </a:defRPr>
      </a:lvl6pPr>
      <a:lvl7pPr marL="914400" algn="ctr" defTabSz="457200" rtl="0" fontAlgn="base">
        <a:spcBef>
          <a:spcPct val="0"/>
        </a:spcBef>
        <a:spcAft>
          <a:spcPct val="0"/>
        </a:spcAft>
        <a:defRPr sz="4400">
          <a:solidFill>
            <a:srgbClr val="7F7F7F"/>
          </a:solidFill>
          <a:latin typeface="Tahoma" charset="0"/>
          <a:ea typeface="ＭＳ Ｐゴシック" charset="-128"/>
        </a:defRPr>
      </a:lvl7pPr>
      <a:lvl8pPr marL="1371600" algn="ctr" defTabSz="457200" rtl="0" fontAlgn="base">
        <a:spcBef>
          <a:spcPct val="0"/>
        </a:spcBef>
        <a:spcAft>
          <a:spcPct val="0"/>
        </a:spcAft>
        <a:defRPr sz="4400">
          <a:solidFill>
            <a:srgbClr val="7F7F7F"/>
          </a:solidFill>
          <a:latin typeface="Tahoma" charset="0"/>
          <a:ea typeface="ＭＳ Ｐゴシック" charset="-128"/>
        </a:defRPr>
      </a:lvl8pPr>
      <a:lvl9pPr marL="1828800" algn="ctr" defTabSz="457200" rtl="0" fontAlgn="base">
        <a:spcBef>
          <a:spcPct val="0"/>
        </a:spcBef>
        <a:spcAft>
          <a:spcPct val="0"/>
        </a:spcAft>
        <a:defRPr sz="4400">
          <a:solidFill>
            <a:srgbClr val="7F7F7F"/>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7F7F7F"/>
          </a:solidFill>
          <a:latin typeface="Tahoma"/>
          <a:ea typeface="ＭＳ Ｐゴシック" charset="-128"/>
          <a:cs typeface="Tahoma"/>
        </a:defRPr>
      </a:lvl1pPr>
      <a:lvl2pPr marL="742950" indent="-285750" algn="l" defTabSz="457200" rtl="0" eaLnBrk="0" fontAlgn="base" hangingPunct="0">
        <a:spcBef>
          <a:spcPct val="20000"/>
        </a:spcBef>
        <a:spcAft>
          <a:spcPct val="0"/>
        </a:spcAft>
        <a:buFont typeface="Arial" charset="0"/>
        <a:buChar char="–"/>
        <a:defRPr sz="2800" kern="1200">
          <a:solidFill>
            <a:srgbClr val="7F7F7F"/>
          </a:solidFill>
          <a:latin typeface="Tahoma"/>
          <a:ea typeface="ＭＳ Ｐゴシック" charset="-128"/>
          <a:cs typeface="Tahoma"/>
        </a:defRPr>
      </a:lvl2pPr>
      <a:lvl3pPr marL="1143000" indent="-228600" algn="l" defTabSz="457200" rtl="0" eaLnBrk="0" fontAlgn="base" hangingPunct="0">
        <a:spcBef>
          <a:spcPct val="20000"/>
        </a:spcBef>
        <a:spcAft>
          <a:spcPct val="0"/>
        </a:spcAft>
        <a:buFont typeface="Arial" charset="0"/>
        <a:buChar char="•"/>
        <a:defRPr sz="2400" kern="1200">
          <a:solidFill>
            <a:srgbClr val="7F7F7F"/>
          </a:solidFill>
          <a:latin typeface="Tahoma"/>
          <a:ea typeface="ＭＳ Ｐゴシック" charset="-128"/>
          <a:cs typeface="Tahoma"/>
        </a:defRPr>
      </a:lvl3pPr>
      <a:lvl4pPr marL="1600200" indent="-228600" algn="l" defTabSz="457200" rtl="0" eaLnBrk="0" fontAlgn="base" hangingPunct="0">
        <a:spcBef>
          <a:spcPct val="20000"/>
        </a:spcBef>
        <a:spcAft>
          <a:spcPct val="0"/>
        </a:spcAft>
        <a:buFont typeface="Arial" charset="0"/>
        <a:buChar char="–"/>
        <a:defRPr sz="2000" kern="1200">
          <a:solidFill>
            <a:srgbClr val="7F7F7F"/>
          </a:solidFill>
          <a:latin typeface="Tahoma"/>
          <a:ea typeface="ＭＳ Ｐゴシック" charset="-128"/>
          <a:cs typeface="Tahoma"/>
        </a:defRPr>
      </a:lvl4pPr>
      <a:lvl5pPr marL="2057400" indent="-228600" algn="l" defTabSz="457200" rtl="0" eaLnBrk="0" fontAlgn="base" hangingPunct="0">
        <a:spcBef>
          <a:spcPct val="20000"/>
        </a:spcBef>
        <a:spcAft>
          <a:spcPct val="0"/>
        </a:spcAft>
        <a:buFont typeface="Arial" charset="0"/>
        <a:buChar char="»"/>
        <a:defRPr sz="2000" kern="1200">
          <a:solidFill>
            <a:srgbClr val="7F7F7F"/>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tvesi@tvesi.e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www.tallinnavesi.e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7675" y="2155787"/>
            <a:ext cx="7772400" cy="1470025"/>
          </a:xfrm>
        </p:spPr>
        <p:txBody>
          <a:bodyPr/>
          <a:lstStyle/>
          <a:p>
            <a:r>
              <a:rPr lang="et-EE" dirty="0" smtClean="0"/>
              <a:t>AS Tallinna Vesi</a:t>
            </a:r>
            <a:endParaRPr lang="et-EE" dirty="0"/>
          </a:p>
        </p:txBody>
      </p:sp>
      <p:sp>
        <p:nvSpPr>
          <p:cNvPr id="5" name="Content Placeholder 4"/>
          <p:cNvSpPr>
            <a:spLocks noGrp="1"/>
          </p:cNvSpPr>
          <p:nvPr>
            <p:ph type="subTitle" idx="1"/>
          </p:nvPr>
        </p:nvSpPr>
        <p:spPr>
          <a:xfrm>
            <a:off x="685800" y="3686475"/>
            <a:ext cx="7772399" cy="1896177"/>
          </a:xfrm>
        </p:spPr>
        <p:txBody>
          <a:bodyPr/>
          <a:lstStyle/>
          <a:p>
            <a:pPr>
              <a:buNone/>
            </a:pPr>
            <a:r>
              <a:rPr lang="en-GB" sz="2800" dirty="0" smtClean="0">
                <a:solidFill>
                  <a:srgbClr val="000099"/>
                </a:solidFill>
                <a:latin typeface="+mj-lt"/>
              </a:rPr>
              <a:t>Annual</a:t>
            </a:r>
            <a:r>
              <a:rPr lang="et-EE" sz="2800" dirty="0" smtClean="0">
                <a:solidFill>
                  <a:srgbClr val="000099"/>
                </a:solidFill>
                <a:latin typeface="+mj-lt"/>
              </a:rPr>
              <a:t> General Meeting </a:t>
            </a:r>
            <a:r>
              <a:rPr lang="et-EE" sz="2800" dirty="0" err="1" smtClean="0">
                <a:solidFill>
                  <a:srgbClr val="000099"/>
                </a:solidFill>
                <a:latin typeface="+mj-lt"/>
              </a:rPr>
              <a:t>of</a:t>
            </a:r>
            <a:r>
              <a:rPr lang="et-EE" sz="2800" dirty="0" smtClean="0">
                <a:solidFill>
                  <a:srgbClr val="000099"/>
                </a:solidFill>
                <a:latin typeface="+mj-lt"/>
              </a:rPr>
              <a:t> </a:t>
            </a:r>
            <a:r>
              <a:rPr lang="en-GB" sz="2800" dirty="0" smtClean="0">
                <a:solidFill>
                  <a:srgbClr val="000099"/>
                </a:solidFill>
                <a:latin typeface="+mj-lt"/>
              </a:rPr>
              <a:t>the Shareholders </a:t>
            </a:r>
            <a:endParaRPr lang="et-EE" sz="2800" dirty="0" smtClean="0">
              <a:solidFill>
                <a:srgbClr val="000099"/>
              </a:solidFill>
              <a:latin typeface="+mj-lt"/>
            </a:endParaRPr>
          </a:p>
          <a:p>
            <a:pPr>
              <a:buNone/>
            </a:pPr>
            <a:r>
              <a:rPr lang="et-EE" sz="2800" dirty="0" smtClean="0">
                <a:solidFill>
                  <a:srgbClr val="0000FF"/>
                </a:solidFill>
                <a:latin typeface="+mj-lt"/>
              </a:rPr>
              <a:t>Aktsionäride korraline üldkoosolek</a:t>
            </a:r>
          </a:p>
          <a:p>
            <a:endParaRPr lang="en-GB" sz="2800" dirty="0" smtClean="0">
              <a:solidFill>
                <a:srgbClr val="000099"/>
              </a:solidFill>
              <a:latin typeface="+mj-lt"/>
            </a:endParaRPr>
          </a:p>
          <a:p>
            <a:pPr algn="r">
              <a:buNone/>
            </a:pPr>
            <a:r>
              <a:rPr lang="et-EE" sz="2400" dirty="0" smtClean="0">
                <a:solidFill>
                  <a:srgbClr val="000099"/>
                </a:solidFill>
                <a:latin typeface="+mj-lt"/>
              </a:rPr>
              <a:t>24.05.</a:t>
            </a:r>
            <a:r>
              <a:rPr lang="en-GB" sz="2400" dirty="0" smtClean="0">
                <a:solidFill>
                  <a:srgbClr val="000099"/>
                </a:solidFill>
                <a:latin typeface="+mj-lt"/>
              </a:rPr>
              <a:t>20</a:t>
            </a:r>
            <a:r>
              <a:rPr lang="et-EE" sz="2400" dirty="0" smtClean="0">
                <a:solidFill>
                  <a:srgbClr val="000099"/>
                </a:solidFill>
                <a:latin typeface="+mj-lt"/>
              </a:rPr>
              <a:t>11</a:t>
            </a:r>
            <a:endParaRPr lang="et-EE" sz="2800" dirty="0">
              <a:latin typeface="+mj-l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27258"/>
            <a:ext cx="8229600" cy="887180"/>
          </a:xfrm>
        </p:spPr>
        <p:txBody>
          <a:bodyPr/>
          <a:lstStyle/>
          <a:p>
            <a:pPr eaLnBrk="1" hangingPunct="1"/>
            <a:r>
              <a:rPr lang="et-EE" sz="3200" dirty="0" smtClean="0">
                <a:solidFill>
                  <a:srgbClr val="0000FF"/>
                </a:solidFill>
                <a:latin typeface="+mj-lt"/>
              </a:rPr>
              <a:t>Päevakorra punkt 1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1:</a:t>
            </a:r>
            <a:endParaRPr lang="en-GB" sz="2000" dirty="0" smtClean="0">
              <a:solidFill>
                <a:srgbClr val="000099"/>
              </a:solidFill>
              <a:latin typeface="+mj-lt"/>
            </a:endParaRPr>
          </a:p>
        </p:txBody>
      </p:sp>
      <p:sp>
        <p:nvSpPr>
          <p:cNvPr id="11267" name="Rectangle 3"/>
          <p:cNvSpPr>
            <a:spLocks noGrp="1" noChangeArrowheads="1"/>
          </p:cNvSpPr>
          <p:nvPr>
            <p:ph type="body" idx="1"/>
          </p:nvPr>
        </p:nvSpPr>
        <p:spPr>
          <a:xfrm>
            <a:off x="533400" y="2377440"/>
            <a:ext cx="8229600" cy="3337560"/>
          </a:xfrm>
        </p:spPr>
        <p:txBody>
          <a:bodyPr/>
          <a:lstStyle/>
          <a:p>
            <a:pPr marL="609600" indent="-609600" eaLnBrk="1" hangingPunct="1">
              <a:buFont typeface="Wingdings" pitchFamily="2" charset="2"/>
              <a:buNone/>
            </a:pPr>
            <a:r>
              <a:rPr lang="et-EE" sz="2200" dirty="0" smtClean="0">
                <a:solidFill>
                  <a:srgbClr val="0000FF"/>
                </a:solidFill>
                <a:latin typeface="+mn-lt"/>
              </a:rPr>
              <a:t>Nõukogu ettepanek:</a:t>
            </a:r>
          </a:p>
          <a:p>
            <a:pPr marL="609600" indent="-609600" eaLnBrk="1" hangingPunct="1"/>
            <a:r>
              <a:rPr lang="et-EE" sz="2200" dirty="0" smtClean="0">
                <a:solidFill>
                  <a:srgbClr val="0000FF"/>
                </a:solidFill>
                <a:latin typeface="+mn-lt"/>
              </a:rPr>
              <a:t>Kinnitada 2010. majandusaasta aruanne.</a:t>
            </a:r>
          </a:p>
          <a:p>
            <a:pPr marL="609600" indent="-609600" eaLnBrk="1" hangingPunct="1"/>
            <a:endParaRPr lang="et-EE" sz="2200" dirty="0" smtClean="0">
              <a:solidFill>
                <a:srgbClr val="0000FF"/>
              </a:solidFill>
              <a:latin typeface="+mn-lt"/>
            </a:endParaRPr>
          </a:p>
          <a:p>
            <a:pPr marL="609600" indent="-609600" eaLnBrk="1" hangingPunct="1">
              <a:buFont typeface="Wingdings" pitchFamily="2" charset="2"/>
              <a:buNone/>
            </a:pPr>
            <a:r>
              <a:rPr lang="et-EE" sz="2200" dirty="0" err="1" smtClean="0">
                <a:solidFill>
                  <a:srgbClr val="000099"/>
                </a:solidFill>
                <a:latin typeface="+mn-lt"/>
              </a:rPr>
              <a:t>Proposal</a:t>
            </a:r>
            <a:r>
              <a:rPr lang="et-EE" sz="2200" dirty="0" smtClean="0">
                <a:solidFill>
                  <a:srgbClr val="000099"/>
                </a:solidFill>
                <a:latin typeface="+mn-lt"/>
              </a:rPr>
              <a:t> </a:t>
            </a:r>
            <a:r>
              <a:rPr lang="et-EE" sz="2200" dirty="0" err="1" smtClean="0">
                <a:solidFill>
                  <a:srgbClr val="000099"/>
                </a:solidFill>
                <a:latin typeface="+mn-lt"/>
              </a:rPr>
              <a:t>from</a:t>
            </a:r>
            <a:r>
              <a:rPr lang="et-EE" sz="2200" dirty="0" smtClean="0">
                <a:solidFill>
                  <a:srgbClr val="000099"/>
                </a:solidFill>
                <a:latin typeface="+mn-lt"/>
              </a:rPr>
              <a:t> </a:t>
            </a:r>
            <a:r>
              <a:rPr lang="et-EE" sz="2200" dirty="0" err="1" smtClean="0">
                <a:solidFill>
                  <a:srgbClr val="000099"/>
                </a:solidFill>
                <a:latin typeface="+mn-lt"/>
              </a:rPr>
              <a:t>the</a:t>
            </a:r>
            <a:r>
              <a:rPr lang="et-EE" sz="2200" dirty="0" smtClean="0">
                <a:solidFill>
                  <a:srgbClr val="000099"/>
                </a:solidFill>
                <a:latin typeface="+mn-lt"/>
              </a:rPr>
              <a:t> </a:t>
            </a:r>
            <a:r>
              <a:rPr lang="et-EE" sz="2200" dirty="0" err="1" smtClean="0">
                <a:solidFill>
                  <a:srgbClr val="000099"/>
                </a:solidFill>
                <a:latin typeface="+mn-lt"/>
              </a:rPr>
              <a:t>Supervisory</a:t>
            </a:r>
            <a:r>
              <a:rPr lang="et-EE" sz="2200" dirty="0" smtClean="0">
                <a:solidFill>
                  <a:srgbClr val="000099"/>
                </a:solidFill>
                <a:latin typeface="+mn-lt"/>
              </a:rPr>
              <a:t> </a:t>
            </a:r>
            <a:r>
              <a:rPr lang="et-EE" sz="2200" dirty="0" err="1" smtClean="0">
                <a:solidFill>
                  <a:srgbClr val="000099"/>
                </a:solidFill>
                <a:latin typeface="+mn-lt"/>
              </a:rPr>
              <a:t>Council</a:t>
            </a:r>
            <a:r>
              <a:rPr lang="en-GB" sz="2200" dirty="0" smtClean="0">
                <a:solidFill>
                  <a:srgbClr val="000099"/>
                </a:solidFill>
                <a:latin typeface="+mn-lt"/>
                <a:cs typeface="Times New Roman" pitchFamily="18" charset="0"/>
              </a:rPr>
              <a:t>: </a:t>
            </a:r>
            <a:endParaRPr lang="et-EE" sz="2200" dirty="0" smtClean="0">
              <a:solidFill>
                <a:srgbClr val="000099"/>
              </a:solidFill>
              <a:latin typeface="+mn-lt"/>
            </a:endParaRPr>
          </a:p>
          <a:p>
            <a:pPr marL="609600" indent="-609600" eaLnBrk="1" hangingPunct="1"/>
            <a:r>
              <a:rPr lang="en-GB" sz="2200" dirty="0" smtClean="0">
                <a:solidFill>
                  <a:srgbClr val="000099"/>
                </a:solidFill>
                <a:latin typeface="+mn-lt"/>
                <a:cs typeface="Times New Roman" pitchFamily="18" charset="0"/>
              </a:rPr>
              <a:t>To approve the 20</a:t>
            </a:r>
            <a:r>
              <a:rPr lang="et-EE" sz="2200" dirty="0" smtClean="0">
                <a:solidFill>
                  <a:srgbClr val="000099"/>
                </a:solidFill>
                <a:latin typeface="+mn-lt"/>
                <a:cs typeface="Times New Roman" pitchFamily="18" charset="0"/>
              </a:rPr>
              <a:t>10</a:t>
            </a:r>
            <a:r>
              <a:rPr lang="en-GB" sz="2200" dirty="0" smtClean="0">
                <a:solidFill>
                  <a:srgbClr val="000099"/>
                </a:solidFill>
                <a:latin typeface="+mn-lt"/>
                <a:cs typeface="Times New Roman" pitchFamily="18" charset="0"/>
              </a:rPr>
              <a:t> Annual Report</a:t>
            </a:r>
            <a:r>
              <a:rPr lang="et-EE" sz="2200" dirty="0" smtClean="0">
                <a:solidFill>
                  <a:srgbClr val="000099"/>
                </a:solidFill>
                <a:latin typeface="+mn-lt"/>
              </a:rPr>
              <a:t>.</a:t>
            </a:r>
            <a:r>
              <a:rPr lang="en-GB" sz="2200" dirty="0" smtClean="0">
                <a:solidFill>
                  <a:srgbClr val="000099"/>
                </a:solidFill>
                <a:latin typeface="+mn-lt"/>
              </a:rPr>
              <a:t> </a:t>
            </a:r>
            <a:endParaRPr lang="et-EE" sz="2200" dirty="0" smtClean="0">
              <a:solidFill>
                <a:srgbClr val="000099"/>
              </a:solidFill>
              <a:latin typeface="+mn-lt"/>
            </a:endParaRPr>
          </a:p>
          <a:p>
            <a:pPr marL="609600" indent="-609600" eaLnBrk="1" hangingPunct="1">
              <a:buFont typeface="Wingdings" pitchFamily="2" charset="2"/>
              <a:buNone/>
            </a:pPr>
            <a:endParaRPr lang="et-EE" sz="2200" dirty="0" smtClean="0">
              <a:solidFill>
                <a:srgbClr val="000099"/>
              </a:solidFill>
              <a:latin typeface="+mn-lt"/>
            </a:endParaRPr>
          </a:p>
        </p:txBody>
      </p:sp>
      <p:sp>
        <p:nvSpPr>
          <p:cNvPr id="11268" name="Rectangle 5"/>
          <p:cNvSpPr>
            <a:spLocks noChangeArrowheads="1"/>
          </p:cNvSpPr>
          <p:nvPr/>
        </p:nvSpPr>
        <p:spPr bwMode="auto">
          <a:xfrm>
            <a:off x="1219200" y="1214438"/>
            <a:ext cx="6934200" cy="714375"/>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algn="ctr"/>
            <a:r>
              <a:rPr lang="et-EE" sz="2200" dirty="0" smtClean="0">
                <a:solidFill>
                  <a:srgbClr val="000099"/>
                </a:solidFill>
                <a:latin typeface="+mn-lt"/>
                <a:cs typeface="Times New Roman" pitchFamily="18" charset="0"/>
              </a:rPr>
              <a:t>Majandusaasta aruande kinnitamine /</a:t>
            </a:r>
            <a:endParaRPr lang="en-GB" sz="2200" dirty="0" smtClean="0">
              <a:solidFill>
                <a:srgbClr val="000099"/>
              </a:solidFill>
              <a:latin typeface="+mn-lt"/>
              <a:cs typeface="Times New Roman" pitchFamily="18" charset="0"/>
            </a:endParaRPr>
          </a:p>
          <a:p>
            <a:pPr algn="ctr"/>
            <a:r>
              <a:rPr lang="en-GB" sz="2200" dirty="0" smtClean="0">
                <a:solidFill>
                  <a:srgbClr val="000099"/>
                </a:solidFill>
                <a:latin typeface="+mn-lt"/>
                <a:cs typeface="Times New Roman" pitchFamily="18" charset="0"/>
              </a:rPr>
              <a:t>Approval of the Annual Report</a:t>
            </a:r>
            <a:r>
              <a:rPr lang="et-EE" sz="2200" dirty="0" smtClean="0">
                <a:solidFill>
                  <a:srgbClr val="000099"/>
                </a:solidFill>
                <a:latin typeface="+mn-lt"/>
                <a:cs typeface="Times New Roman" pitchFamily="18" charset="0"/>
              </a:rPr>
              <a:t> </a:t>
            </a:r>
            <a:endParaRPr lang="et-EE" sz="2200" dirty="0">
              <a:solidFill>
                <a:srgbClr val="000099"/>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7259"/>
            <a:ext cx="8229600" cy="887179"/>
          </a:xfrm>
        </p:spPr>
        <p:txBody>
          <a:bodyPr/>
          <a:lstStyle/>
          <a:p>
            <a:pPr eaLnBrk="1" hangingPunct="1"/>
            <a:r>
              <a:rPr lang="et-EE" sz="3200" dirty="0" smtClean="0">
                <a:solidFill>
                  <a:srgbClr val="0000FF"/>
                </a:solidFill>
                <a:latin typeface="+mj-lt"/>
              </a:rPr>
              <a:t>Päevakorra punkt 1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1</a:t>
            </a:r>
            <a:r>
              <a:rPr lang="et-EE" sz="3200" dirty="0" smtClean="0">
                <a:solidFill>
                  <a:srgbClr val="000099"/>
                </a:solidFill>
                <a:latin typeface="+mj-lt"/>
              </a:rPr>
              <a:t>:</a:t>
            </a:r>
            <a:endParaRPr lang="en-GB" sz="3200" dirty="0" smtClean="0">
              <a:solidFill>
                <a:srgbClr val="000099"/>
              </a:solidFill>
              <a:latin typeface="+mj-lt"/>
            </a:endParaRPr>
          </a:p>
        </p:txBody>
      </p:sp>
      <p:sp>
        <p:nvSpPr>
          <p:cNvPr id="145413" name="Rectangle 5"/>
          <p:cNvSpPr>
            <a:spLocks noChangeArrowheads="1"/>
          </p:cNvSpPr>
          <p:nvPr/>
        </p:nvSpPr>
        <p:spPr bwMode="auto">
          <a:xfrm>
            <a:off x="1143000" y="2800952"/>
            <a:ext cx="5775307" cy="837152"/>
          </a:xfrm>
          <a:prstGeom prst="rect">
            <a:avLst/>
          </a:prstGeom>
          <a:noFill/>
          <a:ln w="9525">
            <a:noFill/>
            <a:miter lim="800000"/>
            <a:headEnd/>
            <a:tailEnd/>
          </a:ln>
        </p:spPr>
        <p:txBody>
          <a:bodyPr wrap="square">
            <a:spAutoFit/>
          </a:bodyPr>
          <a:lstStyle/>
          <a:p>
            <a:pPr eaLnBrk="1" hangingPunct="1">
              <a:spcBef>
                <a:spcPct val="20000"/>
              </a:spcBef>
              <a:buFont typeface="Arial" pitchFamily="34" charset="0"/>
              <a:buChar char="•"/>
              <a:defRPr/>
            </a:pPr>
            <a:r>
              <a:rPr lang="et-EE" sz="2200" dirty="0">
                <a:solidFill>
                  <a:srgbClr val="0000FF"/>
                </a:solidFill>
                <a:latin typeface="+mn-lt"/>
              </a:rPr>
              <a:t> </a:t>
            </a:r>
            <a:r>
              <a:rPr lang="et-EE" sz="2200" dirty="0" smtClean="0">
                <a:solidFill>
                  <a:srgbClr val="0000FF"/>
                </a:solidFill>
                <a:latin typeface="+mn-lt"/>
              </a:rPr>
              <a:t>	</a:t>
            </a:r>
            <a:r>
              <a:rPr lang="et-EE" sz="2200" dirty="0" smtClean="0">
                <a:solidFill>
                  <a:srgbClr val="0000FF"/>
                </a:solidFill>
                <a:latin typeface="+mn-lt"/>
                <a:ea typeface="+mj-ea"/>
                <a:cs typeface="+mj-cs"/>
              </a:rPr>
              <a:t>Kinnitada 2010. </a:t>
            </a:r>
            <a:r>
              <a:rPr lang="et-EE" sz="2200" dirty="0">
                <a:solidFill>
                  <a:srgbClr val="0000FF"/>
                </a:solidFill>
                <a:latin typeface="+mn-lt"/>
                <a:ea typeface="+mj-ea"/>
                <a:cs typeface="+mj-cs"/>
              </a:rPr>
              <a:t>majandusaasta aruanne</a:t>
            </a:r>
            <a:r>
              <a:rPr lang="en-GB" sz="2200" dirty="0">
                <a:solidFill>
                  <a:srgbClr val="0000FF"/>
                </a:solidFill>
                <a:latin typeface="+mn-lt"/>
                <a:ea typeface="+mj-ea"/>
                <a:cs typeface="+mj-cs"/>
              </a:rPr>
              <a:t> </a:t>
            </a:r>
            <a:endParaRPr lang="et-EE" sz="2200" dirty="0">
              <a:solidFill>
                <a:srgbClr val="0000FF"/>
              </a:solidFill>
              <a:latin typeface="+mn-lt"/>
              <a:ea typeface="+mj-ea"/>
              <a:cs typeface="+mj-cs"/>
            </a:endParaRPr>
          </a:p>
          <a:p>
            <a:pPr eaLnBrk="1" hangingPunct="1">
              <a:spcBef>
                <a:spcPct val="20000"/>
              </a:spcBef>
              <a:buFont typeface="Arial" pitchFamily="34" charset="0"/>
              <a:buChar char="•"/>
              <a:defRPr/>
            </a:pPr>
            <a:r>
              <a:rPr lang="et-EE" sz="2200" dirty="0">
                <a:solidFill>
                  <a:srgbClr val="000099"/>
                </a:solidFill>
                <a:latin typeface="+mn-lt"/>
                <a:cs typeface="Times New Roman" pitchFamily="18" charset="0"/>
              </a:rPr>
              <a:t> </a:t>
            </a:r>
            <a:r>
              <a:rPr lang="et-EE" sz="2200" dirty="0" smtClean="0">
                <a:solidFill>
                  <a:srgbClr val="000099"/>
                </a:solidFill>
                <a:latin typeface="+mn-lt"/>
                <a:cs typeface="Times New Roman" pitchFamily="18" charset="0"/>
              </a:rPr>
              <a:t>	</a:t>
            </a:r>
            <a:r>
              <a:rPr lang="en-GB" sz="2200" dirty="0" smtClean="0">
                <a:solidFill>
                  <a:srgbClr val="000099"/>
                </a:solidFill>
                <a:latin typeface="+mn-lt"/>
                <a:cs typeface="Times New Roman" pitchFamily="18" charset="0"/>
              </a:rPr>
              <a:t>To </a:t>
            </a:r>
            <a:r>
              <a:rPr lang="en-GB" sz="2200" dirty="0">
                <a:solidFill>
                  <a:srgbClr val="000099"/>
                </a:solidFill>
                <a:latin typeface="+mn-lt"/>
                <a:cs typeface="Times New Roman" pitchFamily="18" charset="0"/>
              </a:rPr>
              <a:t>approve the </a:t>
            </a:r>
            <a:r>
              <a:rPr lang="et-EE" sz="2200" dirty="0" smtClean="0">
                <a:solidFill>
                  <a:srgbClr val="000099"/>
                </a:solidFill>
                <a:latin typeface="+mn-lt"/>
                <a:cs typeface="Times New Roman" pitchFamily="18" charset="0"/>
              </a:rPr>
              <a:t>2010</a:t>
            </a:r>
            <a:r>
              <a:rPr lang="en-GB" sz="2200" dirty="0" smtClean="0">
                <a:solidFill>
                  <a:srgbClr val="000099"/>
                </a:solidFill>
                <a:latin typeface="+mn-lt"/>
                <a:cs typeface="Times New Roman" pitchFamily="18" charset="0"/>
              </a:rPr>
              <a:t> </a:t>
            </a:r>
            <a:r>
              <a:rPr lang="en-GB" sz="2200" dirty="0">
                <a:solidFill>
                  <a:srgbClr val="000099"/>
                </a:solidFill>
                <a:latin typeface="+mn-lt"/>
                <a:cs typeface="Times New Roman" pitchFamily="18" charset="0"/>
              </a:rPr>
              <a:t>Annual Report</a:t>
            </a:r>
            <a:endParaRPr lang="et-EE" sz="2200" dirty="0">
              <a:solidFill>
                <a:srgbClr val="000099"/>
              </a:solidFill>
              <a:latin typeface="+mn-lt"/>
            </a:endParaRPr>
          </a:p>
        </p:txBody>
      </p:sp>
      <p:sp>
        <p:nvSpPr>
          <p:cNvPr id="7" name="Text Box 5"/>
          <p:cNvSpPr txBox="1">
            <a:spLocks noChangeArrowheads="1"/>
          </p:cNvSpPr>
          <p:nvPr/>
        </p:nvSpPr>
        <p:spPr bwMode="auto">
          <a:xfrm>
            <a:off x="2675822" y="5191125"/>
            <a:ext cx="4242485" cy="523875"/>
          </a:xfrm>
          <a:prstGeom prst="rect">
            <a:avLst/>
          </a:prstGeom>
          <a:noFill/>
          <a:ln w="9525">
            <a:noFill/>
            <a:miter lim="800000"/>
            <a:headEnd/>
            <a:tailEnd/>
          </a:ln>
        </p:spPr>
        <p:txBody>
          <a:bodyPr wrap="square">
            <a:spAutoFit/>
          </a:bodyPr>
          <a:lstStyle/>
          <a:p>
            <a:r>
              <a:rPr lang="et-EE" sz="2800" dirty="0">
                <a:solidFill>
                  <a:srgbClr val="000099"/>
                </a:solidFill>
                <a:latin typeface="+mn-lt"/>
              </a:rPr>
              <a:t>HÄÄLETAMINE / </a:t>
            </a:r>
            <a:r>
              <a:rPr lang="et-EE" sz="2800" dirty="0" err="1">
                <a:solidFill>
                  <a:srgbClr val="000099"/>
                </a:solidFill>
                <a:latin typeface="+mn-lt"/>
              </a:rPr>
              <a:t>VOTING</a:t>
            </a:r>
            <a:r>
              <a:rPr lang="et-EE" sz="2800" dirty="0">
                <a:solidFill>
                  <a:srgbClr val="000099"/>
                </a:solidFill>
                <a:latin typeface="+mn-lt"/>
              </a:rPr>
              <a:t> </a:t>
            </a:r>
            <a:endParaRPr lang="en-GB" sz="2800" dirty="0">
              <a:solidFill>
                <a:srgbClr val="000099"/>
              </a:solidFill>
              <a:latin typeface="+mn-lt"/>
            </a:endParaRPr>
          </a:p>
        </p:txBody>
      </p:sp>
      <p:sp>
        <p:nvSpPr>
          <p:cNvPr id="12293" name="Rectangle 5"/>
          <p:cNvSpPr>
            <a:spLocks noChangeArrowheads="1"/>
          </p:cNvSpPr>
          <p:nvPr/>
        </p:nvSpPr>
        <p:spPr bwMode="auto">
          <a:xfrm>
            <a:off x="1219200" y="1214438"/>
            <a:ext cx="6934200" cy="714375"/>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algn="ctr"/>
            <a:r>
              <a:rPr lang="et-EE" sz="2200" dirty="0">
                <a:solidFill>
                  <a:srgbClr val="000099"/>
                </a:solidFill>
                <a:latin typeface="+mn-lt"/>
                <a:cs typeface="Times New Roman" pitchFamily="18" charset="0"/>
              </a:rPr>
              <a:t>Majandusaasta aruande kinnitamine /</a:t>
            </a:r>
            <a:endParaRPr lang="en-GB" sz="2200" dirty="0">
              <a:solidFill>
                <a:srgbClr val="000099"/>
              </a:solidFill>
              <a:latin typeface="+mn-lt"/>
              <a:cs typeface="Times New Roman" pitchFamily="18" charset="0"/>
            </a:endParaRPr>
          </a:p>
          <a:p>
            <a:pPr algn="ctr"/>
            <a:r>
              <a:rPr lang="en-GB" sz="2200" dirty="0">
                <a:solidFill>
                  <a:srgbClr val="000099"/>
                </a:solidFill>
                <a:latin typeface="+mn-lt"/>
                <a:cs typeface="Times New Roman" pitchFamily="18" charset="0"/>
              </a:rPr>
              <a:t>Approval of the Annual Report</a:t>
            </a:r>
            <a:r>
              <a:rPr lang="et-EE" sz="2200" dirty="0">
                <a:solidFill>
                  <a:srgbClr val="000099"/>
                </a:solidFill>
                <a:latin typeface="+mn-lt"/>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92162"/>
          </a:xfrm>
        </p:spPr>
        <p:txBody>
          <a:bodyPr/>
          <a:lstStyle/>
          <a:p>
            <a:pPr eaLnBrk="1" hangingPunct="1"/>
            <a:r>
              <a:rPr lang="et-EE" sz="3200" dirty="0" smtClean="0">
                <a:solidFill>
                  <a:srgbClr val="0000FF"/>
                </a:solidFill>
                <a:latin typeface="+mj-lt"/>
              </a:rPr>
              <a:t>Päevakorra punkt 2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2:</a:t>
            </a:r>
            <a:endParaRPr lang="en-GB" sz="3200" dirty="0" smtClean="0">
              <a:solidFill>
                <a:srgbClr val="000099"/>
              </a:solidFill>
              <a:latin typeface="+mj-lt"/>
            </a:endParaRPr>
          </a:p>
        </p:txBody>
      </p:sp>
      <p:sp>
        <p:nvSpPr>
          <p:cNvPr id="138243" name="Rectangle 3"/>
          <p:cNvSpPr>
            <a:spLocks noGrp="1" noChangeArrowheads="1"/>
          </p:cNvSpPr>
          <p:nvPr>
            <p:ph type="body" idx="1"/>
          </p:nvPr>
        </p:nvSpPr>
        <p:spPr>
          <a:xfrm>
            <a:off x="533400" y="1643063"/>
            <a:ext cx="8229600" cy="5072062"/>
          </a:xfrm>
        </p:spPr>
        <p:txBody>
          <a:bodyPr/>
          <a:lstStyle/>
          <a:p>
            <a:pPr marL="182563" lvl="1" indent="-182563" algn="just" eaLnBrk="1" hangingPunct="1">
              <a:lnSpc>
                <a:spcPct val="90000"/>
              </a:lnSpc>
              <a:buFont typeface="Wingdings" pitchFamily="2" charset="2"/>
              <a:buNone/>
              <a:defRPr/>
            </a:pPr>
            <a:r>
              <a:rPr lang="et-EE" sz="1500" dirty="0" smtClean="0">
                <a:solidFill>
                  <a:srgbClr val="0000FF"/>
                </a:solidFill>
                <a:latin typeface="+mn-lt"/>
              </a:rPr>
              <a:t>Nõukogu ettepanek: </a:t>
            </a:r>
          </a:p>
          <a:p>
            <a:pPr marL="182563" indent="-182563" algn="just">
              <a:defRPr/>
            </a:pPr>
            <a:r>
              <a:rPr lang="et-EE" sz="1500" dirty="0" smtClean="0">
                <a:solidFill>
                  <a:srgbClr val="0000FF"/>
                </a:solidFill>
                <a:latin typeface="+mn-lt"/>
              </a:rPr>
              <a:t>Seltsi 2010 majandusaasta puhaskasumi suuruseks on 256 684 119 krooni ehk 16 405 105 eurot. Jaotada dividendidena 16 000 639,12 eurot AS-i Tallinna Vesi </a:t>
            </a:r>
            <a:r>
              <a:rPr lang="et-EE" sz="1500" dirty="0" err="1" smtClean="0">
                <a:solidFill>
                  <a:srgbClr val="0000FF"/>
                </a:solidFill>
                <a:latin typeface="+mn-lt"/>
              </a:rPr>
              <a:t>31.12.2010.a</a:t>
            </a:r>
            <a:r>
              <a:rPr lang="et-EE" sz="1500" dirty="0" smtClean="0">
                <a:solidFill>
                  <a:srgbClr val="0000FF"/>
                </a:solidFill>
                <a:latin typeface="+mn-lt"/>
              </a:rPr>
              <a:t> seisuga kogunenud 540 873 749 kroonisest ehk 34 568 133 </a:t>
            </a:r>
            <a:r>
              <a:rPr lang="et-EE" sz="1500" dirty="0" err="1" smtClean="0">
                <a:solidFill>
                  <a:srgbClr val="0000FF"/>
                </a:solidFill>
                <a:latin typeface="+mn-lt"/>
              </a:rPr>
              <a:t>eurosest</a:t>
            </a:r>
            <a:r>
              <a:rPr lang="et-EE" sz="1500" dirty="0" smtClean="0">
                <a:solidFill>
                  <a:srgbClr val="0000FF"/>
                </a:solidFill>
                <a:latin typeface="+mn-lt"/>
              </a:rPr>
              <a:t> jaotamata kasumist, sh </a:t>
            </a:r>
            <a:r>
              <a:rPr lang="et-EE" sz="1500" dirty="0" err="1" smtClean="0">
                <a:solidFill>
                  <a:srgbClr val="0000FF"/>
                </a:solidFill>
                <a:latin typeface="+mn-lt"/>
              </a:rPr>
              <a:t>2010.a</a:t>
            </a:r>
            <a:r>
              <a:rPr lang="et-EE" sz="1500" dirty="0" smtClean="0">
                <a:solidFill>
                  <a:srgbClr val="0000FF"/>
                </a:solidFill>
                <a:latin typeface="+mn-lt"/>
              </a:rPr>
              <a:t>. 256 684 119 kroonisest ehk 16 405 105 </a:t>
            </a:r>
            <a:r>
              <a:rPr lang="et-EE" sz="1500" dirty="0" err="1" smtClean="0">
                <a:solidFill>
                  <a:srgbClr val="0000FF"/>
                </a:solidFill>
                <a:latin typeface="+mn-lt"/>
              </a:rPr>
              <a:t>eurosest</a:t>
            </a:r>
            <a:r>
              <a:rPr lang="et-EE" sz="1500" dirty="0" smtClean="0">
                <a:solidFill>
                  <a:srgbClr val="0000FF"/>
                </a:solidFill>
                <a:latin typeface="+mn-lt"/>
              </a:rPr>
              <a:t> puhaskasumist, millest A-aktsia omanikele makstakse dividende 0,8 eurot aktsia kohta ja B-aktsia omanikule 639,12 eurot aktsia kohta. Jätta eelmiste perioodide jaotamata kasum jaotamata ning mitte teha puhaskasumist eraldisi reservkapitali. </a:t>
            </a:r>
          </a:p>
          <a:p>
            <a:pPr marL="182563" indent="-182563" algn="just">
              <a:buNone/>
              <a:defRPr/>
            </a:pPr>
            <a:r>
              <a:rPr lang="et-EE" sz="1500" dirty="0" smtClean="0">
                <a:solidFill>
                  <a:srgbClr val="0000FF"/>
                </a:solidFill>
                <a:latin typeface="+mn-lt"/>
              </a:rPr>
              <a:t>	Üldkoosolekule esitatakse ettepanek maksta dividendid aktsionäridele välja 15. juunil </a:t>
            </a:r>
            <a:r>
              <a:rPr lang="et-EE" sz="1500" dirty="0" err="1" smtClean="0">
                <a:solidFill>
                  <a:srgbClr val="0000FF"/>
                </a:solidFill>
                <a:latin typeface="+mn-lt"/>
              </a:rPr>
              <a:t>2011.a</a:t>
            </a:r>
            <a:r>
              <a:rPr lang="et-EE" sz="1500" dirty="0" smtClean="0">
                <a:solidFill>
                  <a:srgbClr val="0000FF"/>
                </a:solidFill>
                <a:latin typeface="+mn-lt"/>
              </a:rPr>
              <a:t> ja fikseerida dividendiõiguslike väärtpaberiomanike nimekiri 08. juuni </a:t>
            </a:r>
            <a:r>
              <a:rPr lang="et-EE" sz="1500" dirty="0" err="1" smtClean="0">
                <a:solidFill>
                  <a:srgbClr val="0000FF"/>
                </a:solidFill>
                <a:latin typeface="+mn-lt"/>
              </a:rPr>
              <a:t>2011.a</a:t>
            </a:r>
            <a:r>
              <a:rPr lang="et-EE" sz="1500" dirty="0" smtClean="0">
                <a:solidFill>
                  <a:srgbClr val="0000FF"/>
                </a:solidFill>
                <a:latin typeface="+mn-lt"/>
              </a:rPr>
              <a:t> kella 23.59 seisu alusel.</a:t>
            </a:r>
          </a:p>
          <a:p>
            <a:pPr marL="182563" indent="-182563" algn="just">
              <a:buFont typeface="Wingdings" pitchFamily="2" charset="2"/>
              <a:buNone/>
              <a:defRPr/>
            </a:pPr>
            <a:endParaRPr lang="et-EE" sz="1500" dirty="0" smtClean="0">
              <a:solidFill>
                <a:srgbClr val="000099"/>
              </a:solidFill>
              <a:latin typeface="+mn-lt"/>
            </a:endParaRPr>
          </a:p>
          <a:p>
            <a:pPr marL="182563" indent="-182563" algn="just" eaLnBrk="1" hangingPunct="1">
              <a:lnSpc>
                <a:spcPct val="90000"/>
              </a:lnSpc>
              <a:buFont typeface="Wingdings" pitchFamily="2" charset="2"/>
              <a:buNone/>
              <a:defRPr/>
            </a:pPr>
            <a:r>
              <a:rPr lang="en-GB" sz="1500" dirty="0" smtClean="0">
                <a:solidFill>
                  <a:srgbClr val="000099"/>
                </a:solidFill>
                <a:latin typeface="+mn-lt"/>
              </a:rPr>
              <a:t>Proposal from the Supervisory Council:</a:t>
            </a:r>
            <a:r>
              <a:rPr lang="en-GB" sz="1500" dirty="0" smtClean="0">
                <a:solidFill>
                  <a:srgbClr val="000099"/>
                </a:solidFill>
                <a:latin typeface="+mn-lt"/>
                <a:cs typeface="Times New Roman" pitchFamily="18" charset="0"/>
              </a:rPr>
              <a:t> </a:t>
            </a:r>
            <a:endParaRPr lang="en-GB" sz="1500" dirty="0" smtClean="0">
              <a:solidFill>
                <a:srgbClr val="000099"/>
              </a:solidFill>
              <a:latin typeface="+mn-lt"/>
            </a:endParaRPr>
          </a:p>
          <a:p>
            <a:pPr marL="182563" indent="-182563" algn="just" eaLnBrk="1" hangingPunct="1">
              <a:lnSpc>
                <a:spcPct val="90000"/>
              </a:lnSpc>
              <a:defRPr/>
            </a:pPr>
            <a:r>
              <a:rPr lang="en-US" sz="1500" dirty="0" smtClean="0">
                <a:solidFill>
                  <a:srgbClr val="000099"/>
                </a:solidFill>
                <a:latin typeface="+mn-lt"/>
              </a:rPr>
              <a:t>The net profit of the Company in 2010 is 256 684 119 </a:t>
            </a:r>
            <a:r>
              <a:rPr lang="en-US" sz="1500" dirty="0" err="1" smtClean="0">
                <a:solidFill>
                  <a:srgbClr val="000099"/>
                </a:solidFill>
                <a:latin typeface="+mn-lt"/>
              </a:rPr>
              <a:t>kroons</a:t>
            </a:r>
            <a:r>
              <a:rPr lang="en-US" sz="1500" dirty="0" smtClean="0">
                <a:solidFill>
                  <a:srgbClr val="000099"/>
                </a:solidFill>
                <a:latin typeface="+mn-lt"/>
              </a:rPr>
              <a:t> or 16 405 105 </a:t>
            </a:r>
            <a:r>
              <a:rPr lang="en-US" sz="1500" dirty="0" err="1" smtClean="0">
                <a:solidFill>
                  <a:srgbClr val="000099"/>
                </a:solidFill>
                <a:latin typeface="+mn-lt"/>
              </a:rPr>
              <a:t>euros</a:t>
            </a:r>
            <a:r>
              <a:rPr lang="en-US" sz="1500" dirty="0" smtClean="0">
                <a:solidFill>
                  <a:srgbClr val="000099"/>
                </a:solidFill>
                <a:latin typeface="+mn-lt"/>
              </a:rPr>
              <a:t>. To distribute 16 000 639,12 </a:t>
            </a:r>
            <a:r>
              <a:rPr lang="en-US" sz="1500" dirty="0" err="1" smtClean="0">
                <a:solidFill>
                  <a:srgbClr val="000099"/>
                </a:solidFill>
                <a:latin typeface="+mn-lt"/>
              </a:rPr>
              <a:t>euros</a:t>
            </a:r>
            <a:r>
              <a:rPr lang="en-US" sz="1500" dirty="0" smtClean="0">
                <a:solidFill>
                  <a:srgbClr val="000099"/>
                </a:solidFill>
                <a:latin typeface="+mn-lt"/>
              </a:rPr>
              <a:t> of AS </a:t>
            </a:r>
            <a:r>
              <a:rPr lang="en-US" sz="1500" dirty="0" err="1" smtClean="0">
                <a:solidFill>
                  <a:srgbClr val="000099"/>
                </a:solidFill>
                <a:latin typeface="+mn-lt"/>
              </a:rPr>
              <a:t>Tallinna</a:t>
            </a:r>
            <a:r>
              <a:rPr lang="en-US" sz="1500" dirty="0" smtClean="0">
                <a:solidFill>
                  <a:srgbClr val="000099"/>
                </a:solidFill>
                <a:latin typeface="+mn-lt"/>
              </a:rPr>
              <a:t> </a:t>
            </a:r>
            <a:r>
              <a:rPr lang="en-US" sz="1500" dirty="0" err="1" smtClean="0">
                <a:solidFill>
                  <a:srgbClr val="000099"/>
                </a:solidFill>
                <a:latin typeface="+mn-lt"/>
              </a:rPr>
              <a:t>Vesi’s</a:t>
            </a:r>
            <a:r>
              <a:rPr lang="en-US" sz="1500" dirty="0" smtClean="0">
                <a:solidFill>
                  <a:srgbClr val="000099"/>
                </a:solidFill>
                <a:latin typeface="+mn-lt"/>
              </a:rPr>
              <a:t> retained earnings of 540 873 749 </a:t>
            </a:r>
            <a:r>
              <a:rPr lang="en-US" sz="1500" dirty="0" err="1" smtClean="0">
                <a:solidFill>
                  <a:srgbClr val="000099"/>
                </a:solidFill>
                <a:latin typeface="+mn-lt"/>
              </a:rPr>
              <a:t>kroons</a:t>
            </a:r>
            <a:r>
              <a:rPr lang="en-US" sz="1500" dirty="0" smtClean="0">
                <a:solidFill>
                  <a:srgbClr val="000099"/>
                </a:solidFill>
                <a:latin typeface="+mn-lt"/>
              </a:rPr>
              <a:t> or 34 568 133 </a:t>
            </a:r>
            <a:r>
              <a:rPr lang="en-US" sz="1500" dirty="0" err="1" smtClean="0">
                <a:solidFill>
                  <a:srgbClr val="000099"/>
                </a:solidFill>
                <a:latin typeface="+mn-lt"/>
              </a:rPr>
              <a:t>euros</a:t>
            </a:r>
            <a:r>
              <a:rPr lang="en-US" sz="1500" dirty="0" smtClean="0">
                <a:solidFill>
                  <a:srgbClr val="000099"/>
                </a:solidFill>
                <a:latin typeface="+mn-lt"/>
              </a:rPr>
              <a:t> as of 31.12.2010, incl. from the net profit of 256 684 119 </a:t>
            </a:r>
            <a:r>
              <a:rPr lang="en-US" sz="1500" dirty="0" err="1" smtClean="0">
                <a:solidFill>
                  <a:srgbClr val="000099"/>
                </a:solidFill>
                <a:latin typeface="+mn-lt"/>
              </a:rPr>
              <a:t>kroons</a:t>
            </a:r>
            <a:r>
              <a:rPr lang="en-US" sz="1500" dirty="0" smtClean="0">
                <a:solidFill>
                  <a:srgbClr val="000099"/>
                </a:solidFill>
                <a:latin typeface="+mn-lt"/>
              </a:rPr>
              <a:t> or 16 405 105 </a:t>
            </a:r>
            <a:r>
              <a:rPr lang="en-US" sz="1500" dirty="0" err="1" smtClean="0">
                <a:solidFill>
                  <a:srgbClr val="000099"/>
                </a:solidFill>
                <a:latin typeface="+mn-lt"/>
              </a:rPr>
              <a:t>euros</a:t>
            </a:r>
            <a:r>
              <a:rPr lang="en-US" sz="1500" dirty="0" smtClean="0">
                <a:solidFill>
                  <a:srgbClr val="000099"/>
                </a:solidFill>
                <a:latin typeface="+mn-lt"/>
              </a:rPr>
              <a:t> for the year 2010, as dividends, of which 0.8 </a:t>
            </a:r>
            <a:r>
              <a:rPr lang="en-US" sz="1500" dirty="0" err="1" smtClean="0">
                <a:solidFill>
                  <a:srgbClr val="000099"/>
                </a:solidFill>
                <a:latin typeface="+mn-lt"/>
              </a:rPr>
              <a:t>euros</a:t>
            </a:r>
            <a:r>
              <a:rPr lang="en-US" sz="1500" dirty="0" smtClean="0">
                <a:solidFill>
                  <a:srgbClr val="000099"/>
                </a:solidFill>
                <a:latin typeface="+mn-lt"/>
              </a:rPr>
              <a:t> per share shall be paid to the owners of the A-shares and 639,12 </a:t>
            </a:r>
            <a:r>
              <a:rPr lang="en-US" sz="1500" dirty="0" err="1" smtClean="0">
                <a:solidFill>
                  <a:srgbClr val="000099"/>
                </a:solidFill>
                <a:latin typeface="+mn-lt"/>
              </a:rPr>
              <a:t>euros</a:t>
            </a:r>
            <a:r>
              <a:rPr lang="en-US" sz="1500" dirty="0" smtClean="0">
                <a:solidFill>
                  <a:srgbClr val="000099"/>
                </a:solidFill>
                <a:latin typeface="+mn-lt"/>
              </a:rPr>
              <a:t> per share shall be paid to the owner of the B-share. Remaining retained earnings will remain undistributed and allocations from net profit will not be made to the reserve capital. </a:t>
            </a:r>
          </a:p>
          <a:p>
            <a:pPr marL="182563" indent="-182563" algn="just" eaLnBrk="1" hangingPunct="1">
              <a:lnSpc>
                <a:spcPct val="90000"/>
              </a:lnSpc>
              <a:buNone/>
              <a:defRPr/>
            </a:pPr>
            <a:r>
              <a:rPr lang="et-EE" sz="1500" dirty="0" smtClean="0">
                <a:solidFill>
                  <a:srgbClr val="000099"/>
                </a:solidFill>
                <a:latin typeface="+mn-lt"/>
              </a:rPr>
              <a:t>	</a:t>
            </a:r>
            <a:r>
              <a:rPr lang="en-US" sz="1500" dirty="0" smtClean="0">
                <a:solidFill>
                  <a:srgbClr val="000099"/>
                </a:solidFill>
                <a:latin typeface="+mn-lt"/>
              </a:rPr>
              <a:t>It </a:t>
            </a:r>
            <a:r>
              <a:rPr lang="et-EE" sz="1500" dirty="0" err="1" smtClean="0">
                <a:solidFill>
                  <a:srgbClr val="000099"/>
                </a:solidFill>
                <a:latin typeface="+mn-lt"/>
              </a:rPr>
              <a:t>is</a:t>
            </a:r>
            <a:r>
              <a:rPr lang="et-EE" sz="1500" dirty="0" smtClean="0">
                <a:solidFill>
                  <a:srgbClr val="000099"/>
                </a:solidFill>
                <a:latin typeface="+mn-lt"/>
              </a:rPr>
              <a:t> </a:t>
            </a:r>
            <a:r>
              <a:rPr lang="en-US" sz="1500" dirty="0" smtClean="0">
                <a:solidFill>
                  <a:srgbClr val="000099"/>
                </a:solidFill>
                <a:latin typeface="+mn-lt"/>
              </a:rPr>
              <a:t>proposed to the general meeting to </a:t>
            </a:r>
            <a:r>
              <a:rPr lang="et-EE" sz="1500" dirty="0" err="1" smtClean="0">
                <a:solidFill>
                  <a:srgbClr val="000099"/>
                </a:solidFill>
                <a:latin typeface="+mn-lt"/>
              </a:rPr>
              <a:t>decide</a:t>
            </a:r>
            <a:r>
              <a:rPr lang="et-EE" sz="1500" dirty="0" smtClean="0">
                <a:solidFill>
                  <a:srgbClr val="000099"/>
                </a:solidFill>
                <a:latin typeface="+mn-lt"/>
              </a:rPr>
              <a:t> </a:t>
            </a:r>
            <a:r>
              <a:rPr lang="et-EE" sz="1500" dirty="0" err="1" smtClean="0">
                <a:solidFill>
                  <a:srgbClr val="000099"/>
                </a:solidFill>
                <a:latin typeface="+mn-lt"/>
              </a:rPr>
              <a:t>to</a:t>
            </a:r>
            <a:r>
              <a:rPr lang="et-EE" sz="1500" dirty="0" smtClean="0">
                <a:solidFill>
                  <a:srgbClr val="000099"/>
                </a:solidFill>
                <a:latin typeface="+mn-lt"/>
              </a:rPr>
              <a:t> </a:t>
            </a:r>
            <a:r>
              <a:rPr lang="en-US" sz="1500" dirty="0" smtClean="0">
                <a:solidFill>
                  <a:srgbClr val="000099"/>
                </a:solidFill>
                <a:latin typeface="+mn-lt"/>
              </a:rPr>
              <a:t>pay the dividends out to the shareholders on 15 June 2011 and to determine the list of shareholders entitled to receive dividends on the basis of the share ledger as at 23.59 on 08 June 2011.</a:t>
            </a:r>
          </a:p>
        </p:txBody>
      </p:sp>
      <p:sp>
        <p:nvSpPr>
          <p:cNvPr id="138245" name="Rectangle 5"/>
          <p:cNvSpPr>
            <a:spLocks noChangeArrowheads="1"/>
          </p:cNvSpPr>
          <p:nvPr/>
        </p:nvSpPr>
        <p:spPr bwMode="auto">
          <a:xfrm>
            <a:off x="1219200" y="1001500"/>
            <a:ext cx="6934200" cy="468313"/>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algn="ctr"/>
            <a:r>
              <a:rPr lang="et-EE" sz="2200" dirty="0">
                <a:solidFill>
                  <a:srgbClr val="000099"/>
                </a:solidFill>
                <a:latin typeface="+mn-lt"/>
                <a:cs typeface="Times New Roman" pitchFamily="18" charset="0"/>
              </a:rPr>
              <a:t>Kasumi jaotamine / </a:t>
            </a:r>
            <a:r>
              <a:rPr lang="en-GB" sz="2200" dirty="0">
                <a:solidFill>
                  <a:srgbClr val="000099"/>
                </a:solidFill>
                <a:latin typeface="+mn-lt"/>
                <a:cs typeface="Times New Roman" pitchFamily="18" charset="0"/>
              </a:rPr>
              <a:t>Distribution of profits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457200" y="274638"/>
            <a:ext cx="8229600" cy="909269"/>
          </a:xfrm>
        </p:spPr>
        <p:txBody>
          <a:bodyPr/>
          <a:lstStyle/>
          <a:p>
            <a:pPr eaLnBrk="1" hangingPunct="1"/>
            <a:r>
              <a:rPr lang="et-EE" sz="3200" dirty="0" smtClean="0">
                <a:solidFill>
                  <a:srgbClr val="0000FF"/>
                </a:solidFill>
                <a:latin typeface="+mj-lt"/>
              </a:rPr>
              <a:t>Päevakorra punkt 2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2</a:t>
            </a:r>
            <a:r>
              <a:rPr lang="en-GB" sz="3200" dirty="0" smtClean="0">
                <a:solidFill>
                  <a:srgbClr val="000099"/>
                </a:solidFill>
                <a:latin typeface="+mj-lt"/>
              </a:rPr>
              <a:t>:</a:t>
            </a:r>
          </a:p>
        </p:txBody>
      </p:sp>
      <p:sp>
        <p:nvSpPr>
          <p:cNvPr id="169987" name="Rectangle 1027"/>
          <p:cNvSpPr>
            <a:spLocks noGrp="1" noChangeArrowheads="1"/>
          </p:cNvSpPr>
          <p:nvPr>
            <p:ph type="body" idx="1"/>
          </p:nvPr>
        </p:nvSpPr>
        <p:spPr>
          <a:xfrm>
            <a:off x="533400" y="1609025"/>
            <a:ext cx="8305800" cy="4560912"/>
          </a:xfrm>
        </p:spPr>
        <p:txBody>
          <a:bodyPr/>
          <a:lstStyle/>
          <a:p>
            <a:pPr marL="182563" indent="-182563" algn="just">
              <a:defRPr/>
            </a:pPr>
            <a:r>
              <a:rPr lang="et-EE" sz="1500" dirty="0" smtClean="0">
                <a:solidFill>
                  <a:srgbClr val="0000FF"/>
                </a:solidFill>
                <a:latin typeface="+mn-lt"/>
              </a:rPr>
              <a:t>Seltsi 2010 majandusaasta puhaskasumi suuruseks on 256 684 119 krooni ehk 16 405 105 eurot. Jaotada dividendidena 16 000 639,12 eurot AS-i Tallinna Vesi </a:t>
            </a:r>
            <a:r>
              <a:rPr lang="et-EE" sz="1500" dirty="0" err="1" smtClean="0">
                <a:solidFill>
                  <a:srgbClr val="0000FF"/>
                </a:solidFill>
                <a:latin typeface="+mn-lt"/>
              </a:rPr>
              <a:t>31.12.2010.a</a:t>
            </a:r>
            <a:r>
              <a:rPr lang="et-EE" sz="1500" dirty="0" smtClean="0">
                <a:solidFill>
                  <a:srgbClr val="0000FF"/>
                </a:solidFill>
                <a:latin typeface="+mn-lt"/>
              </a:rPr>
              <a:t> seisuga kogunenud 540 873 749 kroonisest ehk 34 568 133 </a:t>
            </a:r>
            <a:r>
              <a:rPr lang="et-EE" sz="1500" dirty="0" err="1" smtClean="0">
                <a:solidFill>
                  <a:srgbClr val="0000FF"/>
                </a:solidFill>
                <a:latin typeface="+mn-lt"/>
              </a:rPr>
              <a:t>eurosest</a:t>
            </a:r>
            <a:r>
              <a:rPr lang="et-EE" sz="1500" dirty="0" smtClean="0">
                <a:solidFill>
                  <a:srgbClr val="0000FF"/>
                </a:solidFill>
                <a:latin typeface="+mn-lt"/>
              </a:rPr>
              <a:t> jaotamata kasumist, sh </a:t>
            </a:r>
            <a:r>
              <a:rPr lang="et-EE" sz="1500" dirty="0" err="1" smtClean="0">
                <a:solidFill>
                  <a:srgbClr val="0000FF"/>
                </a:solidFill>
                <a:latin typeface="+mn-lt"/>
              </a:rPr>
              <a:t>2010.a</a:t>
            </a:r>
            <a:r>
              <a:rPr lang="et-EE" sz="1500" dirty="0" smtClean="0">
                <a:solidFill>
                  <a:srgbClr val="0000FF"/>
                </a:solidFill>
                <a:latin typeface="+mn-lt"/>
              </a:rPr>
              <a:t>. 256 684 119 kroonisest ehk 16 405 105 </a:t>
            </a:r>
            <a:r>
              <a:rPr lang="et-EE" sz="1500" dirty="0" err="1" smtClean="0">
                <a:solidFill>
                  <a:srgbClr val="0000FF"/>
                </a:solidFill>
                <a:latin typeface="+mn-lt"/>
              </a:rPr>
              <a:t>eurosest</a:t>
            </a:r>
            <a:r>
              <a:rPr lang="et-EE" sz="1500" dirty="0" smtClean="0">
                <a:solidFill>
                  <a:srgbClr val="0000FF"/>
                </a:solidFill>
                <a:latin typeface="+mn-lt"/>
              </a:rPr>
              <a:t> puhaskasumist, millest A-aktsia omanikele makstakse dividende 0,8 eurot aktsia kohta ja B-aktsia omanikule 639,12 eurot aktsia kohta. Jätta eelmiste perioodide jaotamata kasum jaotamata ning mitte teha puhaskasumist eraldisi reservkapitali. </a:t>
            </a:r>
          </a:p>
          <a:p>
            <a:pPr marL="182563" indent="-182563" algn="just">
              <a:buNone/>
              <a:defRPr/>
            </a:pPr>
            <a:r>
              <a:rPr lang="et-EE" sz="1500" dirty="0" smtClean="0">
                <a:solidFill>
                  <a:srgbClr val="0000FF"/>
                </a:solidFill>
                <a:latin typeface="+mn-lt"/>
              </a:rPr>
              <a:t>	Üldkoosolekule esitatakse ettepanek maksta dividendid aktsionäridele välja </a:t>
            </a:r>
            <a:r>
              <a:rPr lang="et-EE" sz="1500" b="1" dirty="0" smtClean="0">
                <a:solidFill>
                  <a:srgbClr val="0000FF"/>
                </a:solidFill>
                <a:latin typeface="+mn-lt"/>
              </a:rPr>
              <a:t>15. juunil </a:t>
            </a:r>
            <a:r>
              <a:rPr lang="et-EE" sz="1500" b="1" dirty="0" err="1" smtClean="0">
                <a:solidFill>
                  <a:srgbClr val="0000FF"/>
                </a:solidFill>
                <a:latin typeface="+mn-lt"/>
              </a:rPr>
              <a:t>2011.a</a:t>
            </a:r>
            <a:r>
              <a:rPr lang="et-EE" sz="1500" b="1" dirty="0" smtClean="0">
                <a:solidFill>
                  <a:srgbClr val="0000FF"/>
                </a:solidFill>
                <a:latin typeface="+mn-lt"/>
              </a:rPr>
              <a:t> </a:t>
            </a:r>
            <a:r>
              <a:rPr lang="et-EE" sz="1500" dirty="0" smtClean="0">
                <a:solidFill>
                  <a:srgbClr val="0000FF"/>
                </a:solidFill>
                <a:latin typeface="+mn-lt"/>
              </a:rPr>
              <a:t>ja fikseerida dividendiõiguslike väärtpaberiomanike nimekiri </a:t>
            </a:r>
            <a:r>
              <a:rPr lang="et-EE" sz="1500" b="1" dirty="0" smtClean="0">
                <a:solidFill>
                  <a:srgbClr val="0000FF"/>
                </a:solidFill>
                <a:latin typeface="+mn-lt"/>
              </a:rPr>
              <a:t>08. juuni </a:t>
            </a:r>
            <a:r>
              <a:rPr lang="et-EE" sz="1500" b="1" dirty="0" err="1" smtClean="0">
                <a:solidFill>
                  <a:srgbClr val="0000FF"/>
                </a:solidFill>
                <a:latin typeface="+mn-lt"/>
              </a:rPr>
              <a:t>2011.a</a:t>
            </a:r>
            <a:r>
              <a:rPr lang="et-EE" sz="1500" b="1" dirty="0" smtClean="0">
                <a:solidFill>
                  <a:srgbClr val="0000FF"/>
                </a:solidFill>
                <a:latin typeface="+mn-lt"/>
              </a:rPr>
              <a:t> </a:t>
            </a:r>
            <a:r>
              <a:rPr lang="et-EE" sz="1500" dirty="0" smtClean="0">
                <a:solidFill>
                  <a:srgbClr val="0000FF"/>
                </a:solidFill>
                <a:latin typeface="+mn-lt"/>
              </a:rPr>
              <a:t>kella </a:t>
            </a:r>
            <a:r>
              <a:rPr lang="et-EE" sz="1500" b="1" dirty="0" smtClean="0">
                <a:solidFill>
                  <a:srgbClr val="0000FF"/>
                </a:solidFill>
                <a:latin typeface="+mn-lt"/>
              </a:rPr>
              <a:t>23.59</a:t>
            </a:r>
            <a:r>
              <a:rPr lang="et-EE" sz="1500" dirty="0" smtClean="0">
                <a:solidFill>
                  <a:srgbClr val="0000FF"/>
                </a:solidFill>
                <a:latin typeface="+mn-lt"/>
              </a:rPr>
              <a:t> seisu alusel.</a:t>
            </a:r>
          </a:p>
          <a:p>
            <a:pPr marL="182563" indent="-182563" algn="just">
              <a:buFont typeface="Wingdings" pitchFamily="2" charset="2"/>
              <a:buNone/>
              <a:defRPr/>
            </a:pPr>
            <a:endParaRPr lang="et-EE" sz="1600" dirty="0" smtClean="0">
              <a:solidFill>
                <a:srgbClr val="000099"/>
              </a:solidFill>
              <a:latin typeface="+mn-lt"/>
            </a:endParaRPr>
          </a:p>
          <a:p>
            <a:pPr marL="182563" indent="-182563" algn="just" eaLnBrk="1" hangingPunct="1">
              <a:lnSpc>
                <a:spcPct val="90000"/>
              </a:lnSpc>
              <a:defRPr/>
            </a:pPr>
            <a:r>
              <a:rPr lang="en-US" sz="1500" dirty="0" smtClean="0">
                <a:solidFill>
                  <a:srgbClr val="000099"/>
                </a:solidFill>
                <a:latin typeface="+mn-lt"/>
              </a:rPr>
              <a:t>The net profit of the Company in 2010 is 256 684 119 </a:t>
            </a:r>
            <a:r>
              <a:rPr lang="en-US" sz="1500" dirty="0" err="1" smtClean="0">
                <a:solidFill>
                  <a:srgbClr val="000099"/>
                </a:solidFill>
                <a:latin typeface="+mn-lt"/>
              </a:rPr>
              <a:t>kroons</a:t>
            </a:r>
            <a:r>
              <a:rPr lang="en-US" sz="1500" dirty="0" smtClean="0">
                <a:solidFill>
                  <a:srgbClr val="000099"/>
                </a:solidFill>
                <a:latin typeface="+mn-lt"/>
              </a:rPr>
              <a:t> or 16 405 105 </a:t>
            </a:r>
            <a:r>
              <a:rPr lang="en-US" sz="1500" dirty="0" err="1" smtClean="0">
                <a:solidFill>
                  <a:srgbClr val="000099"/>
                </a:solidFill>
                <a:latin typeface="+mn-lt"/>
              </a:rPr>
              <a:t>euros</a:t>
            </a:r>
            <a:r>
              <a:rPr lang="en-US" sz="1500" dirty="0" smtClean="0">
                <a:solidFill>
                  <a:srgbClr val="000099"/>
                </a:solidFill>
                <a:latin typeface="+mn-lt"/>
              </a:rPr>
              <a:t>. To distribute 16 000 639,12 </a:t>
            </a:r>
            <a:r>
              <a:rPr lang="en-US" sz="1500" dirty="0" err="1" smtClean="0">
                <a:solidFill>
                  <a:srgbClr val="000099"/>
                </a:solidFill>
                <a:latin typeface="+mn-lt"/>
              </a:rPr>
              <a:t>euros</a:t>
            </a:r>
            <a:r>
              <a:rPr lang="en-US" sz="1500" dirty="0" smtClean="0">
                <a:solidFill>
                  <a:srgbClr val="000099"/>
                </a:solidFill>
                <a:latin typeface="+mn-lt"/>
              </a:rPr>
              <a:t> of AS </a:t>
            </a:r>
            <a:r>
              <a:rPr lang="en-US" sz="1500" dirty="0" err="1" smtClean="0">
                <a:solidFill>
                  <a:srgbClr val="000099"/>
                </a:solidFill>
                <a:latin typeface="+mn-lt"/>
              </a:rPr>
              <a:t>Tallinna</a:t>
            </a:r>
            <a:r>
              <a:rPr lang="en-US" sz="1500" dirty="0" smtClean="0">
                <a:solidFill>
                  <a:srgbClr val="000099"/>
                </a:solidFill>
                <a:latin typeface="+mn-lt"/>
              </a:rPr>
              <a:t> </a:t>
            </a:r>
            <a:r>
              <a:rPr lang="en-US" sz="1500" dirty="0" err="1" smtClean="0">
                <a:solidFill>
                  <a:srgbClr val="000099"/>
                </a:solidFill>
                <a:latin typeface="+mn-lt"/>
              </a:rPr>
              <a:t>Vesi’s</a:t>
            </a:r>
            <a:r>
              <a:rPr lang="en-US" sz="1500" dirty="0" smtClean="0">
                <a:solidFill>
                  <a:srgbClr val="000099"/>
                </a:solidFill>
                <a:latin typeface="+mn-lt"/>
              </a:rPr>
              <a:t> retained earnings of 540 873 749 </a:t>
            </a:r>
            <a:r>
              <a:rPr lang="en-US" sz="1500" dirty="0" err="1" smtClean="0">
                <a:solidFill>
                  <a:srgbClr val="000099"/>
                </a:solidFill>
                <a:latin typeface="+mn-lt"/>
              </a:rPr>
              <a:t>kroons</a:t>
            </a:r>
            <a:r>
              <a:rPr lang="en-US" sz="1500" dirty="0" smtClean="0">
                <a:solidFill>
                  <a:srgbClr val="000099"/>
                </a:solidFill>
                <a:latin typeface="+mn-lt"/>
              </a:rPr>
              <a:t> or 34 568 133 </a:t>
            </a:r>
            <a:r>
              <a:rPr lang="en-US" sz="1500" dirty="0" err="1" smtClean="0">
                <a:solidFill>
                  <a:srgbClr val="000099"/>
                </a:solidFill>
                <a:latin typeface="+mn-lt"/>
              </a:rPr>
              <a:t>euros</a:t>
            </a:r>
            <a:r>
              <a:rPr lang="en-US" sz="1500" dirty="0" smtClean="0">
                <a:solidFill>
                  <a:srgbClr val="000099"/>
                </a:solidFill>
                <a:latin typeface="+mn-lt"/>
              </a:rPr>
              <a:t> as of 31.12.2010, incl. from the net profit of 256 684 119 </a:t>
            </a:r>
            <a:r>
              <a:rPr lang="en-US" sz="1500" dirty="0" err="1" smtClean="0">
                <a:solidFill>
                  <a:srgbClr val="000099"/>
                </a:solidFill>
                <a:latin typeface="+mn-lt"/>
              </a:rPr>
              <a:t>kroons</a:t>
            </a:r>
            <a:r>
              <a:rPr lang="en-US" sz="1500" dirty="0" smtClean="0">
                <a:solidFill>
                  <a:srgbClr val="000099"/>
                </a:solidFill>
                <a:latin typeface="+mn-lt"/>
              </a:rPr>
              <a:t> or 16 405 105 </a:t>
            </a:r>
            <a:r>
              <a:rPr lang="en-US" sz="1500" dirty="0" err="1" smtClean="0">
                <a:solidFill>
                  <a:srgbClr val="000099"/>
                </a:solidFill>
                <a:latin typeface="+mn-lt"/>
              </a:rPr>
              <a:t>euros</a:t>
            </a:r>
            <a:r>
              <a:rPr lang="en-US" sz="1500" dirty="0" smtClean="0">
                <a:solidFill>
                  <a:srgbClr val="000099"/>
                </a:solidFill>
                <a:latin typeface="+mn-lt"/>
              </a:rPr>
              <a:t> for the year 2010, as dividends, of which 0.8 </a:t>
            </a:r>
            <a:r>
              <a:rPr lang="en-US" sz="1500" dirty="0" err="1" smtClean="0">
                <a:solidFill>
                  <a:srgbClr val="000099"/>
                </a:solidFill>
                <a:latin typeface="+mn-lt"/>
              </a:rPr>
              <a:t>euros</a:t>
            </a:r>
            <a:r>
              <a:rPr lang="en-US" sz="1500" dirty="0" smtClean="0">
                <a:solidFill>
                  <a:srgbClr val="000099"/>
                </a:solidFill>
                <a:latin typeface="+mn-lt"/>
              </a:rPr>
              <a:t> per share shall be paid to the owners of the A-shares and 639,12 </a:t>
            </a:r>
            <a:r>
              <a:rPr lang="en-US" sz="1500" dirty="0" err="1" smtClean="0">
                <a:solidFill>
                  <a:srgbClr val="000099"/>
                </a:solidFill>
                <a:latin typeface="+mn-lt"/>
              </a:rPr>
              <a:t>euros</a:t>
            </a:r>
            <a:r>
              <a:rPr lang="en-US" sz="1500" dirty="0" smtClean="0">
                <a:solidFill>
                  <a:srgbClr val="000099"/>
                </a:solidFill>
                <a:latin typeface="+mn-lt"/>
              </a:rPr>
              <a:t> per share shall be paid to the owner of the B-share. Remaining retained earnings will remain undistributed and allocations from net profit will not be made to the reserve capital. </a:t>
            </a:r>
          </a:p>
          <a:p>
            <a:pPr marL="182563" indent="-182563" algn="just" eaLnBrk="1" hangingPunct="1">
              <a:lnSpc>
                <a:spcPct val="90000"/>
              </a:lnSpc>
              <a:buNone/>
              <a:defRPr/>
            </a:pPr>
            <a:r>
              <a:rPr lang="et-EE" sz="1500" dirty="0" smtClean="0">
                <a:solidFill>
                  <a:srgbClr val="000099"/>
                </a:solidFill>
                <a:latin typeface="+mn-lt"/>
              </a:rPr>
              <a:t>	</a:t>
            </a:r>
            <a:r>
              <a:rPr lang="en-US" sz="1500" dirty="0" smtClean="0">
                <a:solidFill>
                  <a:srgbClr val="000099"/>
                </a:solidFill>
                <a:latin typeface="+mn-lt"/>
              </a:rPr>
              <a:t>It </a:t>
            </a:r>
            <a:r>
              <a:rPr lang="et-EE" sz="1500" dirty="0" err="1" smtClean="0">
                <a:solidFill>
                  <a:srgbClr val="000099"/>
                </a:solidFill>
                <a:latin typeface="+mn-lt"/>
              </a:rPr>
              <a:t>is</a:t>
            </a:r>
            <a:r>
              <a:rPr lang="et-EE" sz="1500" dirty="0" smtClean="0">
                <a:solidFill>
                  <a:srgbClr val="000099"/>
                </a:solidFill>
                <a:latin typeface="+mn-lt"/>
              </a:rPr>
              <a:t> </a:t>
            </a:r>
            <a:r>
              <a:rPr lang="en-US" sz="1500" dirty="0" smtClean="0">
                <a:solidFill>
                  <a:srgbClr val="000099"/>
                </a:solidFill>
                <a:latin typeface="+mn-lt"/>
              </a:rPr>
              <a:t>proposed to the general meeting to </a:t>
            </a:r>
            <a:r>
              <a:rPr lang="et-EE" sz="1500" dirty="0" err="1" smtClean="0">
                <a:solidFill>
                  <a:srgbClr val="000099"/>
                </a:solidFill>
                <a:latin typeface="+mn-lt"/>
              </a:rPr>
              <a:t>decide</a:t>
            </a:r>
            <a:r>
              <a:rPr lang="et-EE" sz="1500" dirty="0" smtClean="0">
                <a:solidFill>
                  <a:srgbClr val="000099"/>
                </a:solidFill>
                <a:latin typeface="+mn-lt"/>
              </a:rPr>
              <a:t> </a:t>
            </a:r>
            <a:r>
              <a:rPr lang="et-EE" sz="1500" dirty="0" err="1" smtClean="0">
                <a:solidFill>
                  <a:srgbClr val="000099"/>
                </a:solidFill>
                <a:latin typeface="+mn-lt"/>
              </a:rPr>
              <a:t>to</a:t>
            </a:r>
            <a:r>
              <a:rPr lang="et-EE" sz="1500" dirty="0" smtClean="0">
                <a:solidFill>
                  <a:srgbClr val="000099"/>
                </a:solidFill>
                <a:latin typeface="+mn-lt"/>
              </a:rPr>
              <a:t> </a:t>
            </a:r>
            <a:r>
              <a:rPr lang="en-US" sz="1500" dirty="0" smtClean="0">
                <a:solidFill>
                  <a:srgbClr val="000099"/>
                </a:solidFill>
                <a:latin typeface="+mn-lt"/>
              </a:rPr>
              <a:t>pay the dividends out to the shareholders on </a:t>
            </a:r>
            <a:r>
              <a:rPr lang="en-US" sz="1500" b="1" dirty="0" smtClean="0">
                <a:solidFill>
                  <a:srgbClr val="000099"/>
                </a:solidFill>
                <a:latin typeface="+mn-lt"/>
              </a:rPr>
              <a:t>15 June 2011 </a:t>
            </a:r>
            <a:r>
              <a:rPr lang="en-US" sz="1500" dirty="0" smtClean="0">
                <a:solidFill>
                  <a:srgbClr val="000099"/>
                </a:solidFill>
                <a:latin typeface="+mn-lt"/>
              </a:rPr>
              <a:t>and to determine the list of shareholders entitled to receive dividends on the basis of the share ledger as at </a:t>
            </a:r>
            <a:r>
              <a:rPr lang="en-US" sz="1500" b="1" dirty="0" smtClean="0">
                <a:solidFill>
                  <a:srgbClr val="000099"/>
                </a:solidFill>
                <a:latin typeface="+mn-lt"/>
              </a:rPr>
              <a:t>23.59</a:t>
            </a:r>
            <a:r>
              <a:rPr lang="en-US" sz="1500" dirty="0" smtClean="0">
                <a:solidFill>
                  <a:srgbClr val="000099"/>
                </a:solidFill>
                <a:latin typeface="+mn-lt"/>
              </a:rPr>
              <a:t> on </a:t>
            </a:r>
            <a:r>
              <a:rPr lang="en-US" sz="1500" b="1" dirty="0" smtClean="0">
                <a:solidFill>
                  <a:srgbClr val="000099"/>
                </a:solidFill>
                <a:latin typeface="+mn-lt"/>
              </a:rPr>
              <a:t>08 June 2011</a:t>
            </a:r>
            <a:endParaRPr lang="et-EE" sz="1500" b="1" dirty="0" smtClean="0">
              <a:solidFill>
                <a:srgbClr val="0000FF"/>
              </a:solidFill>
              <a:latin typeface="+mn-lt"/>
            </a:endParaRPr>
          </a:p>
        </p:txBody>
      </p:sp>
      <p:sp>
        <p:nvSpPr>
          <p:cNvPr id="169988" name="Rectangle 1028"/>
          <p:cNvSpPr>
            <a:spLocks noChangeArrowheads="1"/>
          </p:cNvSpPr>
          <p:nvPr/>
        </p:nvSpPr>
        <p:spPr bwMode="auto">
          <a:xfrm>
            <a:off x="1219200" y="1066800"/>
            <a:ext cx="6934200" cy="468313"/>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algn="ctr"/>
            <a:r>
              <a:rPr lang="et-EE" sz="2200" dirty="0">
                <a:solidFill>
                  <a:srgbClr val="000099"/>
                </a:solidFill>
                <a:latin typeface="+mn-lt"/>
                <a:cs typeface="Times New Roman" pitchFamily="18" charset="0"/>
              </a:rPr>
              <a:t>Kasumi jaotamine / </a:t>
            </a:r>
            <a:r>
              <a:rPr lang="en-GB" sz="2200" dirty="0">
                <a:solidFill>
                  <a:srgbClr val="000099"/>
                </a:solidFill>
                <a:latin typeface="+mn-lt"/>
                <a:cs typeface="Times New Roman" pitchFamily="18" charset="0"/>
              </a:rPr>
              <a:t>Distribution of profits</a:t>
            </a:r>
          </a:p>
        </p:txBody>
      </p:sp>
      <p:sp>
        <p:nvSpPr>
          <p:cNvPr id="6" name="Text Box 5"/>
          <p:cNvSpPr txBox="1">
            <a:spLocks noChangeArrowheads="1"/>
          </p:cNvSpPr>
          <p:nvPr/>
        </p:nvSpPr>
        <p:spPr bwMode="auto">
          <a:xfrm>
            <a:off x="2571750" y="5785110"/>
            <a:ext cx="3845155" cy="523220"/>
          </a:xfrm>
          <a:prstGeom prst="rect">
            <a:avLst/>
          </a:prstGeom>
          <a:noFill/>
          <a:ln w="9525">
            <a:noFill/>
            <a:miter lim="800000"/>
            <a:headEnd/>
            <a:tailEnd/>
          </a:ln>
        </p:spPr>
        <p:txBody>
          <a:bodyPr wrap="none">
            <a:spAutoFit/>
          </a:bodyPr>
          <a:lstStyle/>
          <a:p>
            <a:r>
              <a:rPr lang="et-EE" sz="2800" dirty="0" smtClean="0">
                <a:solidFill>
                  <a:srgbClr val="000099"/>
                </a:solidFill>
                <a:latin typeface="+mn-lt"/>
              </a:rPr>
              <a:t>HÄÄLETAMINE / </a:t>
            </a:r>
            <a:r>
              <a:rPr lang="et-EE" sz="2800" dirty="0" err="1" smtClean="0">
                <a:solidFill>
                  <a:srgbClr val="000099"/>
                </a:solidFill>
                <a:latin typeface="+mn-lt"/>
              </a:rPr>
              <a:t>VOTING</a:t>
            </a:r>
            <a:r>
              <a:rPr lang="et-EE" sz="2800" dirty="0" smtClean="0">
                <a:solidFill>
                  <a:srgbClr val="000099"/>
                </a:solidFill>
                <a:latin typeface="+mn-lt"/>
              </a:rPr>
              <a:t> </a:t>
            </a:r>
            <a:endParaRPr lang="en-GB" sz="2800" dirty="0">
              <a:solidFill>
                <a:srgbClr val="000099"/>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3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3</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59881" y="1472666"/>
            <a:ext cx="8691613" cy="5311335"/>
          </a:xfrm>
        </p:spPr>
        <p:txBody>
          <a:bodyPr/>
          <a:lstStyle/>
          <a:p>
            <a:pPr marL="182563" lvl="0" indent="-182563" algn="just">
              <a:spcBef>
                <a:spcPts val="0"/>
              </a:spcBef>
              <a:buFont typeface="Arial" charset="0"/>
              <a:buNone/>
              <a:defRPr/>
            </a:pPr>
            <a:r>
              <a:rPr lang="et-EE" sz="1500" dirty="0" smtClean="0">
                <a:solidFill>
                  <a:srgbClr val="0000FF"/>
                </a:solidFill>
                <a:latin typeface="+mn-lt"/>
              </a:rPr>
              <a:t>Nõukogu ettepanek: Muuta Seltsi põhikirja alljärgnevalt – muudatused </a:t>
            </a:r>
            <a:r>
              <a:rPr lang="et-EE" sz="1500" b="1" u="sng" dirty="0" smtClean="0">
                <a:solidFill>
                  <a:srgbClr val="0000FF"/>
                </a:solidFill>
                <a:latin typeface="+mn-lt"/>
              </a:rPr>
              <a:t>allajoonitud ja rasvases trükis</a:t>
            </a:r>
            <a:r>
              <a:rPr lang="et-EE" sz="1500" dirty="0" smtClean="0">
                <a:solidFill>
                  <a:srgbClr val="0000FF"/>
                </a:solidFill>
                <a:latin typeface="+mn-lt"/>
              </a:rPr>
              <a:t>: </a:t>
            </a:r>
          </a:p>
          <a:p>
            <a:pPr marL="182563" lvl="0" indent="-182563" algn="just">
              <a:spcBef>
                <a:spcPts val="0"/>
              </a:spcBef>
              <a:buFont typeface="Arial" charset="0"/>
              <a:buNone/>
              <a:defRPr/>
            </a:pPr>
            <a:r>
              <a:rPr lang="et-EE" sz="1500" dirty="0" smtClean="0">
                <a:solidFill>
                  <a:srgbClr val="0000FF"/>
                </a:solidFill>
                <a:latin typeface="+mn-lt"/>
              </a:rPr>
              <a:t>3.1. Muuta Seltsi põhikirja punkti 3.1.2., kehtestades see alljärgnevas sõnastuses:</a:t>
            </a:r>
          </a:p>
          <a:p>
            <a:pPr marL="182563" lvl="0" indent="-182563" algn="just">
              <a:spcBef>
                <a:spcPts val="0"/>
              </a:spcBef>
              <a:buFont typeface="Arial" charset="0"/>
              <a:buNone/>
              <a:defRPr/>
            </a:pPr>
            <a:r>
              <a:rPr lang="et-EE" sz="1500" dirty="0" smtClean="0">
                <a:solidFill>
                  <a:srgbClr val="0000FF"/>
                </a:solidFill>
                <a:latin typeface="+mn-lt"/>
              </a:rPr>
              <a:t>„3.1.2. Seltsi miinimumaktsiakapitaliks on </a:t>
            </a:r>
            <a:r>
              <a:rPr lang="et-EE" sz="1500" b="1" u="sng" dirty="0" err="1" smtClean="0">
                <a:solidFill>
                  <a:srgbClr val="0000FF"/>
                </a:solidFill>
                <a:latin typeface="+mn-lt"/>
              </a:rPr>
              <a:t>12 000 000</a:t>
            </a:r>
            <a:r>
              <a:rPr lang="et-EE" sz="1500" b="1" u="sng" dirty="0" smtClean="0">
                <a:solidFill>
                  <a:srgbClr val="0000FF"/>
                </a:solidFill>
                <a:latin typeface="+mn-lt"/>
              </a:rPr>
              <a:t> eurot </a:t>
            </a:r>
            <a:r>
              <a:rPr lang="et-EE" sz="1500" dirty="0" smtClean="0">
                <a:solidFill>
                  <a:srgbClr val="0000FF"/>
                </a:solidFill>
                <a:latin typeface="+mn-lt"/>
              </a:rPr>
              <a:t>ja maksimumaktsiakapitaliks on </a:t>
            </a:r>
            <a:r>
              <a:rPr lang="et-EE" sz="1500" b="1" u="sng" dirty="0" err="1" smtClean="0">
                <a:solidFill>
                  <a:srgbClr val="0000FF"/>
                </a:solidFill>
                <a:latin typeface="+mn-lt"/>
              </a:rPr>
              <a:t>48 000 000</a:t>
            </a:r>
            <a:r>
              <a:rPr lang="et-EE" sz="1500" b="1" u="sng" dirty="0" smtClean="0">
                <a:solidFill>
                  <a:srgbClr val="0000FF"/>
                </a:solidFill>
                <a:latin typeface="+mn-lt"/>
              </a:rPr>
              <a:t> eurot</a:t>
            </a:r>
            <a:r>
              <a:rPr lang="et-EE" sz="1500" dirty="0" smtClean="0">
                <a:solidFill>
                  <a:srgbClr val="0000FF"/>
                </a:solidFill>
                <a:latin typeface="+mn-lt"/>
              </a:rPr>
              <a:t>.“</a:t>
            </a:r>
          </a:p>
          <a:p>
            <a:pPr marL="182563" lvl="0" indent="-182563" algn="just">
              <a:spcBef>
                <a:spcPts val="0"/>
              </a:spcBef>
              <a:buFont typeface="Arial" charset="0"/>
              <a:buNone/>
              <a:defRPr/>
            </a:pPr>
            <a:endParaRPr lang="et-EE" sz="1500" dirty="0" smtClean="0">
              <a:solidFill>
                <a:srgbClr val="0000FF"/>
              </a:solidFill>
              <a:latin typeface="+mn-lt"/>
            </a:endParaRPr>
          </a:p>
          <a:p>
            <a:pPr marL="0" lvl="0" indent="0" defTabSz="914400">
              <a:spcBef>
                <a:spcPts val="0"/>
              </a:spcBef>
              <a:buNone/>
              <a:defRPr/>
            </a:pPr>
            <a:r>
              <a:rPr lang="et-EE" sz="1500" dirty="0" smtClean="0">
                <a:solidFill>
                  <a:srgbClr val="0000FF"/>
                </a:solidFill>
                <a:latin typeface="+mn-lt"/>
              </a:rPr>
              <a:t>3.2. Muuta Seltsi põhikirja punkti 3.2.1.1., kehtestades see alljärgnevas sõnastuses:</a:t>
            </a:r>
          </a:p>
          <a:p>
            <a:pPr marL="0" lvl="0" indent="0" defTabSz="914400">
              <a:spcBef>
                <a:spcPts val="0"/>
              </a:spcBef>
              <a:buNone/>
              <a:defRPr/>
            </a:pPr>
            <a:r>
              <a:rPr lang="et-EE" sz="1500" dirty="0" smtClean="0">
                <a:solidFill>
                  <a:srgbClr val="0000FF"/>
                </a:solidFill>
                <a:latin typeface="+mn-lt"/>
              </a:rPr>
              <a:t>„3.2.1.1. Nimelised aktsiad nimiväärtusega </a:t>
            </a:r>
            <a:r>
              <a:rPr lang="et-EE" sz="1500" b="1" u="sng" dirty="0" smtClean="0">
                <a:solidFill>
                  <a:srgbClr val="0000FF"/>
                </a:solidFill>
                <a:latin typeface="+mn-lt"/>
              </a:rPr>
              <a:t>0,6 eurot (kuuskümmend eurosenti) </a:t>
            </a:r>
            <a:r>
              <a:rPr lang="et-EE" sz="1500" dirty="0" smtClean="0">
                <a:solidFill>
                  <a:srgbClr val="0000FF"/>
                </a:solidFill>
                <a:latin typeface="+mn-lt"/>
              </a:rPr>
              <a:t>iga aktsia (edaspidi A-aktsia). Iga A-aktsia annab selle omanikule Seltsi aktsionäride üldkoosolekul 1 (ühe) hääle ja õiguse osaleda Seltsi aktsionäride üldkoosolekul ning kasumi ja Seltsi lõpetamisel allesjäänud vara jaotamisel, samuti muud seaduses ja Seltsi põhikirjas sätestatud õigused.“</a:t>
            </a:r>
            <a:r>
              <a:rPr lang="et-EE" sz="1500" dirty="0" smtClean="0">
                <a:solidFill>
                  <a:srgbClr val="000000"/>
                </a:solidFill>
                <a:latin typeface="+mn-lt"/>
              </a:rPr>
              <a:t> </a:t>
            </a:r>
          </a:p>
          <a:p>
            <a:pPr marL="0" lvl="0" indent="0" defTabSz="914400">
              <a:spcBef>
                <a:spcPts val="0"/>
              </a:spcBef>
              <a:buNone/>
              <a:defRPr/>
            </a:pPr>
            <a:endParaRPr lang="et-EE" sz="1500" dirty="0" smtClean="0">
              <a:solidFill>
                <a:srgbClr val="000000"/>
              </a:solidFill>
              <a:latin typeface="+mn-lt"/>
            </a:endParaRPr>
          </a:p>
          <a:p>
            <a:pPr marL="0" lvl="0" indent="0" defTabSz="914400">
              <a:spcBef>
                <a:spcPts val="0"/>
              </a:spcBef>
              <a:buNone/>
              <a:defRPr/>
            </a:pPr>
            <a:r>
              <a:rPr lang="en-US" sz="1500" dirty="0" smtClean="0">
                <a:solidFill>
                  <a:srgbClr val="000099"/>
                </a:solidFill>
                <a:latin typeface="+mn-lt"/>
              </a:rPr>
              <a:t>Council proposal: To amend the Articles of Association of the Company as follows – amendments </a:t>
            </a:r>
            <a:r>
              <a:rPr lang="en-US" sz="1500" b="1" u="sng" dirty="0" smtClean="0">
                <a:solidFill>
                  <a:srgbClr val="000099"/>
                </a:solidFill>
                <a:latin typeface="+mn-lt"/>
              </a:rPr>
              <a:t>underlined and in bold</a:t>
            </a:r>
            <a:r>
              <a:rPr lang="en-US" sz="1500" dirty="0" smtClean="0">
                <a:solidFill>
                  <a:srgbClr val="000099"/>
                </a:solidFill>
                <a:latin typeface="+mn-lt"/>
              </a:rPr>
              <a:t>:</a:t>
            </a:r>
          </a:p>
          <a:p>
            <a:pPr marL="0" lvl="0" indent="0" defTabSz="914400">
              <a:spcBef>
                <a:spcPts val="0"/>
              </a:spcBef>
              <a:buNone/>
              <a:defRPr/>
            </a:pPr>
            <a:r>
              <a:rPr lang="en-US" sz="1500" dirty="0" smtClean="0">
                <a:solidFill>
                  <a:srgbClr val="000099"/>
                </a:solidFill>
                <a:latin typeface="+mn-lt"/>
              </a:rPr>
              <a:t>3.1. To amend clause 3.1.2. of the Articles of Association of the Company</a:t>
            </a:r>
            <a:r>
              <a:rPr lang="et-EE" sz="1500" dirty="0" smtClean="0">
                <a:solidFill>
                  <a:srgbClr val="000099"/>
                </a:solidFill>
                <a:latin typeface="+mn-lt"/>
              </a:rPr>
              <a:t> </a:t>
            </a:r>
            <a:r>
              <a:rPr lang="et-EE" sz="1500" dirty="0" err="1" smtClean="0">
                <a:solidFill>
                  <a:srgbClr val="000099"/>
                </a:solidFill>
                <a:latin typeface="+mn-lt"/>
              </a:rPr>
              <a:t>as</a:t>
            </a:r>
            <a:r>
              <a:rPr lang="et-EE" sz="1500" dirty="0" smtClean="0">
                <a:solidFill>
                  <a:srgbClr val="000099"/>
                </a:solidFill>
                <a:latin typeface="+mn-lt"/>
              </a:rPr>
              <a:t> </a:t>
            </a:r>
            <a:r>
              <a:rPr lang="en-US" sz="1500" dirty="0" smtClean="0">
                <a:solidFill>
                  <a:srgbClr val="000099"/>
                </a:solidFill>
                <a:latin typeface="+mn-lt"/>
              </a:rPr>
              <a:t>follow</a:t>
            </a:r>
            <a:r>
              <a:rPr lang="et-EE" sz="1500" dirty="0" smtClean="0">
                <a:solidFill>
                  <a:srgbClr val="000099"/>
                </a:solidFill>
                <a:latin typeface="+mn-lt"/>
              </a:rPr>
              <a:t>s </a:t>
            </a:r>
            <a:r>
              <a:rPr lang="en-US" sz="1500" dirty="0" smtClean="0">
                <a:solidFill>
                  <a:srgbClr val="000099"/>
                </a:solidFill>
                <a:latin typeface="+mn-lt"/>
              </a:rPr>
              <a:t>:</a:t>
            </a:r>
          </a:p>
          <a:p>
            <a:pPr marL="0" lvl="0" indent="0" defTabSz="914400">
              <a:spcBef>
                <a:spcPts val="0"/>
              </a:spcBef>
              <a:buNone/>
              <a:defRPr/>
            </a:pPr>
            <a:r>
              <a:rPr lang="en-US" sz="1500" dirty="0" smtClean="0">
                <a:solidFill>
                  <a:srgbClr val="000099"/>
                </a:solidFill>
                <a:latin typeface="+mn-lt"/>
              </a:rPr>
              <a:t>“3.1.2. The minimum share capital of the Company shall be </a:t>
            </a:r>
            <a:r>
              <a:rPr lang="en-US" sz="1500" b="1" u="sng" dirty="0" smtClean="0">
                <a:solidFill>
                  <a:srgbClr val="000099"/>
                </a:solidFill>
                <a:latin typeface="+mn-lt"/>
              </a:rPr>
              <a:t>1</a:t>
            </a:r>
            <a:r>
              <a:rPr lang="et-EE" sz="1500" b="1" u="sng" dirty="0" smtClean="0">
                <a:solidFill>
                  <a:srgbClr val="000099"/>
                </a:solidFill>
                <a:latin typeface="+mn-lt"/>
              </a:rPr>
              <a:t>2</a:t>
            </a:r>
            <a:r>
              <a:rPr lang="en-US" sz="1500" b="1" u="sng" dirty="0" smtClean="0">
                <a:solidFill>
                  <a:srgbClr val="000099"/>
                </a:solidFill>
                <a:latin typeface="+mn-lt"/>
              </a:rPr>
              <a:t> 000 0</a:t>
            </a:r>
            <a:r>
              <a:rPr lang="et-EE" sz="1500" b="1" u="sng" dirty="0" smtClean="0">
                <a:solidFill>
                  <a:srgbClr val="000099"/>
                </a:solidFill>
                <a:latin typeface="+mn-lt"/>
              </a:rPr>
              <a:t>0</a:t>
            </a:r>
            <a:r>
              <a:rPr lang="en-US" sz="1500" b="1" u="sng" dirty="0" smtClean="0">
                <a:solidFill>
                  <a:srgbClr val="000099"/>
                </a:solidFill>
                <a:latin typeface="+mn-lt"/>
              </a:rPr>
              <a:t>0 </a:t>
            </a:r>
            <a:r>
              <a:rPr lang="en-US" sz="1500" b="1" u="sng" dirty="0" err="1" smtClean="0">
                <a:solidFill>
                  <a:srgbClr val="000099"/>
                </a:solidFill>
                <a:latin typeface="+mn-lt"/>
              </a:rPr>
              <a:t>euros</a:t>
            </a:r>
            <a:r>
              <a:rPr lang="en-US" sz="1500" b="1" u="sng" dirty="0" smtClean="0">
                <a:solidFill>
                  <a:srgbClr val="000099"/>
                </a:solidFill>
                <a:latin typeface="+mn-lt"/>
              </a:rPr>
              <a:t> </a:t>
            </a:r>
            <a:r>
              <a:rPr lang="en-US" sz="1500" dirty="0" smtClean="0">
                <a:solidFill>
                  <a:srgbClr val="000099"/>
                </a:solidFill>
                <a:latin typeface="+mn-lt"/>
              </a:rPr>
              <a:t>and the maximum share capital shall be </a:t>
            </a:r>
            <a:r>
              <a:rPr lang="en-US" sz="1500" b="1" u="sng" dirty="0" smtClean="0">
                <a:solidFill>
                  <a:srgbClr val="000099"/>
                </a:solidFill>
                <a:latin typeface="+mn-lt"/>
              </a:rPr>
              <a:t>4</a:t>
            </a:r>
            <a:r>
              <a:rPr lang="et-EE" sz="1500" b="1" u="sng" dirty="0" smtClean="0">
                <a:solidFill>
                  <a:srgbClr val="000099"/>
                </a:solidFill>
                <a:latin typeface="+mn-lt"/>
              </a:rPr>
              <a:t>8 </a:t>
            </a:r>
            <a:r>
              <a:rPr lang="en-US" sz="1500" b="1" u="sng" dirty="0" smtClean="0">
                <a:solidFill>
                  <a:srgbClr val="000099"/>
                </a:solidFill>
                <a:latin typeface="+mn-lt"/>
              </a:rPr>
              <a:t>000 </a:t>
            </a:r>
            <a:r>
              <a:rPr lang="et-EE" sz="1500" b="1" u="sng" dirty="0" smtClean="0">
                <a:solidFill>
                  <a:srgbClr val="000099"/>
                </a:solidFill>
                <a:latin typeface="+mn-lt"/>
              </a:rPr>
              <a:t>00</a:t>
            </a:r>
            <a:r>
              <a:rPr lang="en-US" sz="1500" b="1" u="sng" dirty="0" smtClean="0">
                <a:solidFill>
                  <a:srgbClr val="000099"/>
                </a:solidFill>
                <a:latin typeface="+mn-lt"/>
              </a:rPr>
              <a:t>0 </a:t>
            </a:r>
            <a:r>
              <a:rPr lang="en-US" sz="1500" b="1" u="sng" dirty="0" err="1" smtClean="0">
                <a:solidFill>
                  <a:srgbClr val="000099"/>
                </a:solidFill>
                <a:latin typeface="+mn-lt"/>
              </a:rPr>
              <a:t>euros</a:t>
            </a:r>
            <a:r>
              <a:rPr lang="en-US" sz="1500" dirty="0" smtClean="0">
                <a:solidFill>
                  <a:srgbClr val="000099"/>
                </a:solidFill>
                <a:latin typeface="+mn-lt"/>
              </a:rPr>
              <a:t>.”</a:t>
            </a:r>
          </a:p>
          <a:p>
            <a:pPr marL="0" lvl="0" indent="0" defTabSz="914400">
              <a:spcBef>
                <a:spcPts val="0"/>
              </a:spcBef>
              <a:buNone/>
              <a:defRPr/>
            </a:pPr>
            <a:r>
              <a:rPr lang="en-US" sz="1500" dirty="0" smtClean="0">
                <a:solidFill>
                  <a:srgbClr val="000099"/>
                </a:solidFill>
                <a:latin typeface="+mn-lt"/>
              </a:rPr>
              <a:t> </a:t>
            </a:r>
          </a:p>
          <a:p>
            <a:pPr marL="0" lvl="0" indent="0" defTabSz="914400">
              <a:spcBef>
                <a:spcPts val="0"/>
              </a:spcBef>
              <a:buNone/>
              <a:defRPr/>
            </a:pPr>
            <a:r>
              <a:rPr lang="en-US" sz="1500" dirty="0" smtClean="0">
                <a:solidFill>
                  <a:srgbClr val="000099"/>
                </a:solidFill>
                <a:latin typeface="+mn-lt"/>
              </a:rPr>
              <a:t>3.2. To amend clause 3.2.1.1. of the Articles of Association of the Company</a:t>
            </a:r>
            <a:r>
              <a:rPr lang="et-EE" sz="1500" dirty="0" smtClean="0">
                <a:solidFill>
                  <a:srgbClr val="000099"/>
                </a:solidFill>
                <a:latin typeface="+mn-lt"/>
              </a:rPr>
              <a:t> </a:t>
            </a:r>
            <a:r>
              <a:rPr lang="et-EE" sz="1500" dirty="0" err="1" smtClean="0">
                <a:solidFill>
                  <a:srgbClr val="000099"/>
                </a:solidFill>
                <a:latin typeface="+mn-lt"/>
              </a:rPr>
              <a:t>as</a:t>
            </a:r>
            <a:r>
              <a:rPr lang="et-EE" sz="1500" dirty="0" smtClean="0">
                <a:solidFill>
                  <a:srgbClr val="000099"/>
                </a:solidFill>
                <a:latin typeface="+mn-lt"/>
              </a:rPr>
              <a:t> </a:t>
            </a:r>
            <a:r>
              <a:rPr lang="en-US" sz="1500" dirty="0" smtClean="0">
                <a:solidFill>
                  <a:srgbClr val="000099"/>
                </a:solidFill>
                <a:latin typeface="+mn-lt"/>
              </a:rPr>
              <a:t>follow</a:t>
            </a:r>
            <a:r>
              <a:rPr lang="et-EE" sz="1500" dirty="0" smtClean="0">
                <a:solidFill>
                  <a:srgbClr val="000099"/>
                </a:solidFill>
                <a:latin typeface="+mn-lt"/>
              </a:rPr>
              <a:t>s </a:t>
            </a:r>
            <a:r>
              <a:rPr lang="en-US" sz="1500" dirty="0" smtClean="0">
                <a:solidFill>
                  <a:srgbClr val="000099"/>
                </a:solidFill>
                <a:latin typeface="+mn-lt"/>
              </a:rPr>
              <a:t>:</a:t>
            </a:r>
          </a:p>
          <a:p>
            <a:pPr marL="0" lvl="0" indent="0" defTabSz="914400">
              <a:spcBef>
                <a:spcPts val="0"/>
              </a:spcBef>
              <a:buNone/>
              <a:defRPr/>
            </a:pPr>
            <a:r>
              <a:rPr lang="en-US" sz="1500" dirty="0" smtClean="0">
                <a:solidFill>
                  <a:srgbClr val="000099"/>
                </a:solidFill>
                <a:latin typeface="+mn-lt"/>
              </a:rPr>
              <a:t>“3.2.1.1. Registered shares with the nominal value of </a:t>
            </a:r>
            <a:r>
              <a:rPr lang="en-US" sz="1500" b="1" u="sng" dirty="0" smtClean="0">
                <a:solidFill>
                  <a:srgbClr val="000099"/>
                </a:solidFill>
                <a:latin typeface="+mn-lt"/>
              </a:rPr>
              <a:t>0.6 </a:t>
            </a:r>
            <a:r>
              <a:rPr lang="en-US" sz="1500" b="1" u="sng" dirty="0" err="1" smtClean="0">
                <a:solidFill>
                  <a:srgbClr val="000099"/>
                </a:solidFill>
                <a:latin typeface="+mn-lt"/>
              </a:rPr>
              <a:t>euros</a:t>
            </a:r>
            <a:r>
              <a:rPr lang="en-US" sz="1500" b="1" u="sng" dirty="0" smtClean="0">
                <a:solidFill>
                  <a:srgbClr val="000099"/>
                </a:solidFill>
                <a:latin typeface="+mn-lt"/>
              </a:rPr>
              <a:t> (sixty euro cents) </a:t>
            </a:r>
            <a:r>
              <a:rPr lang="en-US" sz="1500" dirty="0" smtClean="0">
                <a:solidFill>
                  <a:srgbClr val="000099"/>
                </a:solidFill>
                <a:latin typeface="+mn-lt"/>
              </a:rPr>
              <a:t>per each share (hereinafter “A-share”). Each A-share provides its holder 1 (one) vote at the general meeting of the shareholders of the Company and the right to participate in the general meetings of the shareholders of the Company and in the distribution of profits and in the distribution of the remaining assets upon dissolution of the Company as well as any other rights set forth in the law and in the Articles of Association of the Company.”</a:t>
            </a:r>
          </a:p>
        </p:txBody>
      </p:sp>
      <p:sp>
        <p:nvSpPr>
          <p:cNvPr id="5" name="Rectangle 1029"/>
          <p:cNvSpPr>
            <a:spLocks noChangeArrowheads="1"/>
          </p:cNvSpPr>
          <p:nvPr/>
        </p:nvSpPr>
        <p:spPr bwMode="auto">
          <a:xfrm>
            <a:off x="1414914" y="924026"/>
            <a:ext cx="6179419"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t-EE" sz="2000" dirty="0" smtClean="0">
                <a:solidFill>
                  <a:srgbClr val="000099"/>
                </a:solidFill>
                <a:latin typeface="+mn-lt"/>
                <a:cs typeface="Times New Roman" pitchFamily="18" charset="0"/>
              </a:rPr>
              <a:t>Põhikirja muutmine / </a:t>
            </a:r>
          </a:p>
          <a:p>
            <a:pPr marL="609600" indent="-609600" algn="ctr" eaLnBrk="1" hangingPunct="1"/>
            <a:r>
              <a:rPr lang="en-US" sz="2000" dirty="0" smtClean="0">
                <a:solidFill>
                  <a:srgbClr val="000099"/>
                </a:solidFill>
                <a:latin typeface="+mn-lt"/>
                <a:cs typeface="Times New Roman" pitchFamily="18" charset="0"/>
              </a:rPr>
              <a:t>Amending the Articles of Association</a:t>
            </a:r>
            <a:endParaRPr lang="et-EE" sz="2000" dirty="0" smtClean="0">
              <a:solidFill>
                <a:srgbClr val="000099"/>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3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3</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125129" y="1517636"/>
            <a:ext cx="8826366" cy="5340364"/>
          </a:xfrm>
        </p:spPr>
        <p:txBody>
          <a:bodyPr/>
          <a:lstStyle/>
          <a:p>
            <a:pPr marL="0" lvl="0" indent="0" defTabSz="914400">
              <a:spcBef>
                <a:spcPct val="0"/>
              </a:spcBef>
              <a:buNone/>
              <a:defRPr/>
            </a:pPr>
            <a:r>
              <a:rPr lang="et-EE" sz="1200" dirty="0" smtClean="0">
                <a:solidFill>
                  <a:srgbClr val="0000FF"/>
                </a:solidFill>
                <a:latin typeface="+mn-lt"/>
                <a:cs typeface="+mn-cs"/>
              </a:rPr>
              <a:t>3.3. Muuta Seltsi põhikirja punkti 3.2.1.2., kehtestades see alljärgnevas sõnastuses:</a:t>
            </a:r>
          </a:p>
          <a:p>
            <a:pPr marL="0" lvl="0" indent="0" defTabSz="914400">
              <a:spcBef>
                <a:spcPct val="0"/>
              </a:spcBef>
              <a:buNone/>
              <a:defRPr/>
            </a:pPr>
            <a:r>
              <a:rPr lang="et-EE" sz="1200" dirty="0" smtClean="0">
                <a:solidFill>
                  <a:srgbClr val="0000FF"/>
                </a:solidFill>
                <a:latin typeface="+mn-lt"/>
                <a:cs typeface="+mn-cs"/>
              </a:rPr>
              <a:t>„3.2.1.2</a:t>
            </a:r>
            <a:r>
              <a:rPr lang="et-EE" sz="1200" b="1" u="sng" dirty="0" smtClean="0">
                <a:solidFill>
                  <a:srgbClr val="0000FF"/>
                </a:solidFill>
                <a:latin typeface="+mn-lt"/>
                <a:cs typeface="+mn-cs"/>
              </a:rPr>
              <a:t>. Seltsil on üks nimeline eelisaktsia </a:t>
            </a:r>
            <a:r>
              <a:rPr lang="et-EE" sz="1200" dirty="0" smtClean="0">
                <a:solidFill>
                  <a:srgbClr val="0000FF"/>
                </a:solidFill>
                <a:latin typeface="+mn-lt"/>
                <a:cs typeface="+mn-cs"/>
              </a:rPr>
              <a:t>nimiväärtusega </a:t>
            </a:r>
            <a:r>
              <a:rPr lang="et-EE" sz="1200" b="1" u="sng" dirty="0" smtClean="0">
                <a:solidFill>
                  <a:srgbClr val="0000FF"/>
                </a:solidFill>
                <a:latin typeface="+mn-lt"/>
                <a:cs typeface="+mn-cs"/>
              </a:rPr>
              <a:t>60 (kuuskümmend) eurot </a:t>
            </a:r>
            <a:r>
              <a:rPr lang="et-EE" sz="1200" dirty="0" smtClean="0">
                <a:solidFill>
                  <a:srgbClr val="0000FF"/>
                </a:solidFill>
                <a:latin typeface="+mn-lt"/>
                <a:cs typeface="+mn-cs"/>
              </a:rPr>
              <a:t>(edaspidi B-aktsia). B-aktsia annab selle omanikule õiguse osaleda Seltsi aktsionäride üldkoosolekul ning kasumi ja Seltsi lõpetamisel allesjäänud vara jaotamisel, samuti muud seaduses sätestatud ja Seltsi põhikirjas ettenähtud õigused. B-aktsia annab aktsionärile eesõiguse saada dividendi kindlaks määratud summas </a:t>
            </a:r>
            <a:r>
              <a:rPr lang="et-EE" sz="1200" b="1" u="sng" dirty="0" smtClean="0">
                <a:solidFill>
                  <a:srgbClr val="0000FF"/>
                </a:solidFill>
                <a:latin typeface="+mn-lt"/>
                <a:cs typeface="+mn-cs"/>
              </a:rPr>
              <a:t>600 (kuussada) eurot</a:t>
            </a:r>
            <a:r>
              <a:rPr lang="et-EE" sz="1200" dirty="0" smtClean="0">
                <a:solidFill>
                  <a:srgbClr val="0000FF"/>
                </a:solidFill>
                <a:latin typeface="+mn-lt"/>
                <a:cs typeface="+mn-cs"/>
              </a:rPr>
              <a:t>. B-aktsia annab aktsionärile Seltsi aktsionäride üldkoosolekul ühe hääle järgmiste küsimuste otsustamisel (piiratud hääleõigus):“</a:t>
            </a:r>
          </a:p>
          <a:p>
            <a:pPr marL="723900" lvl="0" indent="-279400" defTabSz="914400">
              <a:spcBef>
                <a:spcPct val="0"/>
              </a:spcBef>
              <a:buNone/>
              <a:defRPr/>
            </a:pPr>
            <a:r>
              <a:rPr lang="en-GB" sz="1200" dirty="0" smtClean="0">
                <a:solidFill>
                  <a:srgbClr val="0000FF"/>
                </a:solidFill>
                <a:latin typeface="+mn-lt"/>
                <a:cs typeface="+mn-cs"/>
              </a:rPr>
              <a:t>-	</a:t>
            </a:r>
            <a:r>
              <a:rPr lang="et-EE" sz="1200" dirty="0" smtClean="0">
                <a:solidFill>
                  <a:srgbClr val="0000FF"/>
                </a:solidFill>
                <a:latin typeface="+mn-lt"/>
                <a:cs typeface="+mn-cs"/>
              </a:rPr>
              <a:t>Seltsi põhikirja muutmine;</a:t>
            </a:r>
          </a:p>
          <a:p>
            <a:pPr marL="723900" lvl="0" indent="-279400" defTabSz="914400">
              <a:spcBef>
                <a:spcPct val="0"/>
              </a:spcBef>
              <a:buNone/>
              <a:defRPr/>
            </a:pPr>
            <a:r>
              <a:rPr lang="et-EE" sz="1200" dirty="0" smtClean="0">
                <a:solidFill>
                  <a:srgbClr val="0000FF"/>
                </a:solidFill>
                <a:latin typeface="+mn-lt"/>
                <a:cs typeface="+mn-cs"/>
              </a:rPr>
              <a:t>-	Seltsi aktsiakapitali suurendamine ja vähendamine;</a:t>
            </a:r>
          </a:p>
          <a:p>
            <a:pPr marL="723900" lvl="0" indent="-279400" defTabSz="914400">
              <a:spcBef>
                <a:spcPct val="0"/>
              </a:spcBef>
              <a:buNone/>
              <a:defRPr/>
            </a:pPr>
            <a:r>
              <a:rPr lang="et-EE" sz="1200" dirty="0" smtClean="0">
                <a:solidFill>
                  <a:srgbClr val="0000FF"/>
                </a:solidFill>
                <a:latin typeface="+mn-lt"/>
                <a:cs typeface="+mn-cs"/>
              </a:rPr>
              <a:t>-	vahetusvõlakirjade väljalaskmine;</a:t>
            </a:r>
          </a:p>
          <a:p>
            <a:pPr marL="723900" lvl="0" indent="-279400" defTabSz="914400">
              <a:spcBef>
                <a:spcPct val="0"/>
              </a:spcBef>
              <a:buNone/>
              <a:defRPr/>
            </a:pPr>
            <a:r>
              <a:rPr lang="et-EE" sz="1200" dirty="0" smtClean="0">
                <a:solidFill>
                  <a:srgbClr val="0000FF"/>
                </a:solidFill>
                <a:latin typeface="+mn-lt"/>
                <a:cs typeface="+mn-cs"/>
              </a:rPr>
              <a:t>-	oma aktsiate omandamine Seltsi poolt;</a:t>
            </a:r>
          </a:p>
          <a:p>
            <a:pPr marL="723900" lvl="0" indent="-279400" defTabSz="914400">
              <a:spcBef>
                <a:spcPct val="0"/>
              </a:spcBef>
              <a:buNone/>
              <a:defRPr/>
            </a:pPr>
            <a:r>
              <a:rPr lang="et-EE" sz="1200" dirty="0" smtClean="0">
                <a:solidFill>
                  <a:srgbClr val="0000FF"/>
                </a:solidFill>
                <a:latin typeface="+mn-lt"/>
                <a:cs typeface="+mn-cs"/>
              </a:rPr>
              <a:t>-	Seltsi ühinemise, jagunemise, ümberkujundamise ja/või lõpetamise otsustamine;</a:t>
            </a:r>
          </a:p>
          <a:p>
            <a:pPr marL="723900" lvl="0" indent="-279400" defTabSz="914400">
              <a:spcBef>
                <a:spcPct val="0"/>
              </a:spcBef>
              <a:buFontTx/>
              <a:buChar char="-"/>
              <a:defRPr/>
            </a:pPr>
            <a:r>
              <a:rPr lang="et-EE" sz="1200" dirty="0" smtClean="0">
                <a:solidFill>
                  <a:srgbClr val="0000FF"/>
                </a:solidFill>
                <a:latin typeface="+mn-lt"/>
                <a:cs typeface="+mn-cs"/>
              </a:rPr>
              <a:t>Seltsi juhatuse või nõukogu nõudel Seltsi tegevusega seotud küsimuste otsustamine, mis ei ole antud seadusega Seltsi aktsionäride üldkoosoleku ainupädevusse.” </a:t>
            </a:r>
          </a:p>
          <a:p>
            <a:pPr marL="723900" lvl="0" indent="-279400" defTabSz="914400">
              <a:spcBef>
                <a:spcPct val="0"/>
              </a:spcBef>
              <a:buNone/>
              <a:defRPr/>
            </a:pPr>
            <a:endParaRPr lang="et-EE" sz="1200" dirty="0" smtClean="0">
              <a:solidFill>
                <a:srgbClr val="000000"/>
              </a:solidFill>
              <a:latin typeface="+mn-lt"/>
            </a:endParaRPr>
          </a:p>
          <a:p>
            <a:pPr marL="12700" indent="-12700" defTabSz="914400">
              <a:spcBef>
                <a:spcPct val="0"/>
              </a:spcBef>
              <a:buNone/>
              <a:defRPr/>
            </a:pPr>
            <a:r>
              <a:rPr lang="en-US" sz="1200" dirty="0" smtClean="0">
                <a:solidFill>
                  <a:srgbClr val="000099"/>
                </a:solidFill>
                <a:latin typeface="+mn-lt"/>
                <a:cs typeface="+mn-cs"/>
              </a:rPr>
              <a:t>3.3. To amend clause 3.2.1.2. of the Articles of Association of the Company</a:t>
            </a:r>
            <a:r>
              <a:rPr lang="et-EE" sz="1200" dirty="0" smtClean="0">
                <a:solidFill>
                  <a:srgbClr val="000099"/>
                </a:solidFill>
                <a:latin typeface="+mn-lt"/>
                <a:cs typeface="+mn-cs"/>
              </a:rPr>
              <a:t> </a:t>
            </a:r>
            <a:r>
              <a:rPr lang="et-EE" sz="1200" dirty="0" err="1" smtClean="0">
                <a:solidFill>
                  <a:srgbClr val="000099"/>
                </a:solidFill>
                <a:latin typeface="+mn-lt"/>
                <a:cs typeface="+mn-cs"/>
              </a:rPr>
              <a:t>as</a:t>
            </a:r>
            <a:r>
              <a:rPr lang="et-EE" sz="1200" dirty="0" smtClean="0">
                <a:solidFill>
                  <a:srgbClr val="000099"/>
                </a:solidFill>
                <a:latin typeface="+mn-lt"/>
                <a:cs typeface="+mn-cs"/>
              </a:rPr>
              <a:t> </a:t>
            </a:r>
            <a:r>
              <a:rPr lang="en-US" sz="1200" dirty="0" smtClean="0">
                <a:solidFill>
                  <a:srgbClr val="000099"/>
                </a:solidFill>
                <a:latin typeface="+mn-lt"/>
                <a:cs typeface="+mn-cs"/>
              </a:rPr>
              <a:t>follow</a:t>
            </a:r>
            <a:r>
              <a:rPr lang="et-EE" sz="1200" dirty="0" smtClean="0">
                <a:solidFill>
                  <a:srgbClr val="000099"/>
                </a:solidFill>
                <a:latin typeface="+mn-lt"/>
                <a:cs typeface="+mn-cs"/>
              </a:rPr>
              <a:t>s</a:t>
            </a:r>
            <a:r>
              <a:rPr lang="en-US" sz="1200" dirty="0" smtClean="0">
                <a:solidFill>
                  <a:srgbClr val="000099"/>
                </a:solidFill>
                <a:latin typeface="+mn-lt"/>
                <a:cs typeface="+mn-cs"/>
              </a:rPr>
              <a:t>:</a:t>
            </a:r>
          </a:p>
          <a:p>
            <a:pPr marL="12700" indent="-12700" defTabSz="914400">
              <a:spcBef>
                <a:spcPct val="0"/>
              </a:spcBef>
              <a:buNone/>
              <a:defRPr/>
            </a:pPr>
            <a:r>
              <a:rPr lang="en-US" sz="1200" dirty="0" smtClean="0">
                <a:solidFill>
                  <a:srgbClr val="000099"/>
                </a:solidFill>
                <a:latin typeface="+mn-lt"/>
                <a:cs typeface="+mn-cs"/>
              </a:rPr>
              <a:t>	“3.2.1.2. </a:t>
            </a:r>
            <a:r>
              <a:rPr lang="en-US" sz="1200" b="1" u="sng" dirty="0" smtClean="0">
                <a:solidFill>
                  <a:srgbClr val="000099"/>
                </a:solidFill>
                <a:latin typeface="+mn-lt"/>
                <a:cs typeface="+mn-cs"/>
              </a:rPr>
              <a:t>The Company has one registered preferred share </a:t>
            </a:r>
            <a:r>
              <a:rPr lang="en-US" sz="1200" dirty="0" smtClean="0">
                <a:solidFill>
                  <a:srgbClr val="000099"/>
                </a:solidFill>
                <a:latin typeface="+mn-lt"/>
                <a:cs typeface="+mn-cs"/>
              </a:rPr>
              <a:t>with the nominal value of </a:t>
            </a:r>
            <a:r>
              <a:rPr lang="en-US" sz="1200" b="1" u="sng" dirty="0" smtClean="0">
                <a:solidFill>
                  <a:srgbClr val="000099"/>
                </a:solidFill>
                <a:latin typeface="+mn-lt"/>
                <a:cs typeface="+mn-cs"/>
              </a:rPr>
              <a:t>60 (sixty) </a:t>
            </a:r>
            <a:r>
              <a:rPr lang="en-US" sz="1200" b="1" u="sng" dirty="0" err="1" smtClean="0">
                <a:solidFill>
                  <a:srgbClr val="000099"/>
                </a:solidFill>
                <a:latin typeface="+mn-lt"/>
                <a:cs typeface="+mn-cs"/>
              </a:rPr>
              <a:t>euros</a:t>
            </a:r>
            <a:r>
              <a:rPr lang="en-US" sz="1200" b="1" u="sng" dirty="0" smtClean="0">
                <a:solidFill>
                  <a:srgbClr val="000099"/>
                </a:solidFill>
                <a:latin typeface="+mn-lt"/>
                <a:cs typeface="+mn-cs"/>
              </a:rPr>
              <a:t> </a:t>
            </a:r>
            <a:r>
              <a:rPr lang="en-US" sz="1200" dirty="0" smtClean="0">
                <a:solidFill>
                  <a:srgbClr val="000099"/>
                </a:solidFill>
                <a:latin typeface="+mn-lt"/>
                <a:cs typeface="+mn-cs"/>
              </a:rPr>
              <a:t>(hereinafter "B-share"). The B-share grants the holder the right to participate in the general meeting of the shareholders of the Company as well as in the distribution of profits and of the assets remaining upon dissolution of the Company, also other rights provided by law and the Articles of Association of the Company. The B-share grants the holder the preferential right to receive a dividend in an agreed sum of </a:t>
            </a:r>
            <a:r>
              <a:rPr lang="en-US" sz="1200" b="1" u="sng" dirty="0" smtClean="0">
                <a:solidFill>
                  <a:srgbClr val="000099"/>
                </a:solidFill>
                <a:latin typeface="+mn-lt"/>
                <a:cs typeface="+mn-cs"/>
              </a:rPr>
              <a:t>600 (six hundred) </a:t>
            </a:r>
            <a:r>
              <a:rPr lang="en-US" sz="1200" b="1" u="sng" dirty="0" err="1" smtClean="0">
                <a:solidFill>
                  <a:srgbClr val="000099"/>
                </a:solidFill>
                <a:latin typeface="+mn-lt"/>
                <a:cs typeface="+mn-cs"/>
              </a:rPr>
              <a:t>euros</a:t>
            </a:r>
            <a:r>
              <a:rPr lang="en-US" sz="1200" dirty="0" smtClean="0">
                <a:solidFill>
                  <a:srgbClr val="000099"/>
                </a:solidFill>
                <a:latin typeface="+mn-lt"/>
                <a:cs typeface="+mn-cs"/>
              </a:rPr>
              <a:t>. The B-share grants the shareholder 1 (one) vote at the general meeting of the shareholders of the Company when acting on the following issues (restricted right to vote): </a:t>
            </a:r>
          </a:p>
          <a:p>
            <a:pPr marL="717550" indent="-269875" defTabSz="914400">
              <a:spcBef>
                <a:spcPct val="0"/>
              </a:spcBef>
              <a:buFontTx/>
              <a:buChar char="-"/>
              <a:defRPr/>
            </a:pPr>
            <a:r>
              <a:rPr lang="en-US" sz="1200" dirty="0" smtClean="0">
                <a:solidFill>
                  <a:srgbClr val="000099"/>
                </a:solidFill>
                <a:latin typeface="+mn-lt"/>
                <a:cs typeface="+mn-cs"/>
              </a:rPr>
              <a:t>amending the Articles of Association of the Company; </a:t>
            </a:r>
            <a:endParaRPr lang="et-EE" sz="1200" dirty="0" smtClean="0">
              <a:solidFill>
                <a:srgbClr val="000099"/>
              </a:solidFill>
              <a:latin typeface="+mn-lt"/>
              <a:cs typeface="+mn-cs"/>
            </a:endParaRPr>
          </a:p>
          <a:p>
            <a:pPr marL="717550" indent="-269875" defTabSz="914400">
              <a:spcBef>
                <a:spcPct val="0"/>
              </a:spcBef>
              <a:buFontTx/>
              <a:buChar char="-"/>
              <a:defRPr/>
            </a:pPr>
            <a:r>
              <a:rPr lang="en-US" sz="1200" dirty="0" smtClean="0">
                <a:solidFill>
                  <a:srgbClr val="000099"/>
                </a:solidFill>
                <a:latin typeface="+mn-lt"/>
                <a:cs typeface="+mn-cs"/>
              </a:rPr>
              <a:t>increasing and reducing the share capital of the Company; </a:t>
            </a:r>
            <a:endParaRPr lang="et-EE" sz="1200" dirty="0" smtClean="0">
              <a:solidFill>
                <a:srgbClr val="000099"/>
              </a:solidFill>
              <a:latin typeface="+mn-lt"/>
              <a:cs typeface="+mn-cs"/>
            </a:endParaRPr>
          </a:p>
          <a:p>
            <a:pPr marL="717550" indent="-269875" defTabSz="914400">
              <a:spcBef>
                <a:spcPct val="0"/>
              </a:spcBef>
              <a:buFontTx/>
              <a:buChar char="-"/>
              <a:defRPr/>
            </a:pPr>
            <a:r>
              <a:rPr lang="en-US" sz="1200" dirty="0" smtClean="0">
                <a:solidFill>
                  <a:srgbClr val="000099"/>
                </a:solidFill>
                <a:latin typeface="+mn-lt"/>
                <a:cs typeface="+mn-cs"/>
              </a:rPr>
              <a:t>issuing convertible bonds;</a:t>
            </a:r>
            <a:endParaRPr lang="et-EE" sz="1200" dirty="0" smtClean="0">
              <a:solidFill>
                <a:srgbClr val="000099"/>
              </a:solidFill>
              <a:latin typeface="+mn-lt"/>
              <a:cs typeface="+mn-cs"/>
            </a:endParaRPr>
          </a:p>
          <a:p>
            <a:pPr marL="717550" indent="-269875" defTabSz="914400">
              <a:spcBef>
                <a:spcPct val="0"/>
              </a:spcBef>
              <a:buFontTx/>
              <a:buChar char="-"/>
              <a:defRPr/>
            </a:pPr>
            <a:r>
              <a:rPr lang="en-US" sz="1200" dirty="0" smtClean="0">
                <a:solidFill>
                  <a:srgbClr val="000099"/>
                </a:solidFill>
                <a:latin typeface="+mn-lt"/>
                <a:cs typeface="+mn-cs"/>
              </a:rPr>
              <a:t>acquisition of treasury shares by the Company;</a:t>
            </a:r>
            <a:endParaRPr lang="et-EE" sz="1200" dirty="0" smtClean="0">
              <a:solidFill>
                <a:srgbClr val="000099"/>
              </a:solidFill>
              <a:latin typeface="+mn-lt"/>
              <a:cs typeface="+mn-cs"/>
            </a:endParaRPr>
          </a:p>
          <a:p>
            <a:pPr marL="717550" indent="-269875" defTabSz="914400">
              <a:spcBef>
                <a:spcPct val="0"/>
              </a:spcBef>
              <a:buFontTx/>
              <a:buChar char="-"/>
              <a:defRPr/>
            </a:pPr>
            <a:r>
              <a:rPr lang="en-US" sz="1200" dirty="0" smtClean="0">
                <a:solidFill>
                  <a:srgbClr val="000099"/>
                </a:solidFill>
                <a:latin typeface="+mn-lt"/>
                <a:cs typeface="+mn-cs"/>
              </a:rPr>
              <a:t>deciding on the merger, division, transformation and/or dissolution of  the Company;</a:t>
            </a:r>
            <a:endParaRPr lang="et-EE" sz="1200" dirty="0" smtClean="0">
              <a:solidFill>
                <a:srgbClr val="000099"/>
              </a:solidFill>
              <a:latin typeface="+mn-lt"/>
              <a:cs typeface="+mn-cs"/>
            </a:endParaRPr>
          </a:p>
          <a:p>
            <a:pPr marL="717550" indent="-269875" defTabSz="914400">
              <a:spcBef>
                <a:spcPct val="0"/>
              </a:spcBef>
              <a:buFontTx/>
              <a:buChar char="-"/>
              <a:defRPr/>
            </a:pPr>
            <a:r>
              <a:rPr lang="en-US" sz="1200" dirty="0" smtClean="0">
                <a:solidFill>
                  <a:srgbClr val="000099"/>
                </a:solidFill>
                <a:latin typeface="+mn-lt"/>
                <a:cs typeface="+mn-cs"/>
              </a:rPr>
              <a:t>at the request of the management board or the supervisory council of the Company, deciding on issues related to the activities of</a:t>
            </a:r>
            <a:r>
              <a:rPr lang="et-EE" sz="1200" dirty="0" smtClean="0">
                <a:solidFill>
                  <a:srgbClr val="000099"/>
                </a:solidFill>
                <a:latin typeface="+mn-lt"/>
                <a:cs typeface="+mn-cs"/>
              </a:rPr>
              <a:t> </a:t>
            </a:r>
            <a:r>
              <a:rPr lang="en-US" sz="1200" dirty="0" smtClean="0">
                <a:solidFill>
                  <a:srgbClr val="000099"/>
                </a:solidFill>
                <a:latin typeface="+mn-lt"/>
                <a:cs typeface="+mn-cs"/>
              </a:rPr>
              <a:t>the Company that have not been placed in the sole competence of the general meeting of the shareholders by law.”</a:t>
            </a:r>
            <a:endParaRPr lang="et-EE" sz="1200" dirty="0" smtClean="0">
              <a:solidFill>
                <a:srgbClr val="000099"/>
              </a:solidFill>
              <a:latin typeface="+mn-lt"/>
              <a:cs typeface="+mn-cs"/>
            </a:endParaRPr>
          </a:p>
          <a:p>
            <a:pPr algn="just" eaLnBrk="1" hangingPunct="1">
              <a:lnSpc>
                <a:spcPct val="90000"/>
              </a:lnSpc>
              <a:spcBef>
                <a:spcPts val="0"/>
              </a:spcBef>
              <a:buFont typeface="Wingdings" pitchFamily="2" charset="2"/>
              <a:buNone/>
            </a:pPr>
            <a:endParaRPr lang="et-EE" sz="1200" dirty="0" smtClean="0">
              <a:solidFill>
                <a:srgbClr val="0000FF"/>
              </a:solidFill>
              <a:cs typeface="Times New Roman" pitchFamily="18" charset="0"/>
            </a:endParaRPr>
          </a:p>
        </p:txBody>
      </p:sp>
      <p:sp>
        <p:nvSpPr>
          <p:cNvPr id="139269" name="Rectangle 1029"/>
          <p:cNvSpPr>
            <a:spLocks noChangeArrowheads="1"/>
          </p:cNvSpPr>
          <p:nvPr/>
        </p:nvSpPr>
        <p:spPr bwMode="auto">
          <a:xfrm>
            <a:off x="1414914" y="924026"/>
            <a:ext cx="6179419"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t-EE" sz="2000" dirty="0" smtClean="0">
                <a:solidFill>
                  <a:srgbClr val="000099"/>
                </a:solidFill>
                <a:latin typeface="+mn-lt"/>
                <a:cs typeface="Times New Roman" pitchFamily="18" charset="0"/>
              </a:rPr>
              <a:t>Põhikirja muutmine / </a:t>
            </a:r>
          </a:p>
          <a:p>
            <a:pPr marL="609600" indent="-609600" algn="ctr" eaLnBrk="1" hangingPunct="1"/>
            <a:r>
              <a:rPr lang="en-US" sz="2000" dirty="0" smtClean="0">
                <a:solidFill>
                  <a:srgbClr val="000099"/>
                </a:solidFill>
                <a:latin typeface="+mn-lt"/>
                <a:cs typeface="Times New Roman" pitchFamily="18" charset="0"/>
              </a:rPr>
              <a:t>Amending the Articles of Association</a:t>
            </a:r>
            <a:endParaRPr lang="et-EE" sz="2000" dirty="0" smtClean="0">
              <a:solidFill>
                <a:srgbClr val="000099"/>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3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3</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125128" y="1517636"/>
            <a:ext cx="9018871" cy="5340364"/>
          </a:xfrm>
        </p:spPr>
        <p:txBody>
          <a:bodyPr/>
          <a:lstStyle/>
          <a:p>
            <a:pPr marL="0" lvl="0" indent="0" defTabSz="914400">
              <a:spcBef>
                <a:spcPct val="0"/>
              </a:spcBef>
              <a:buNone/>
              <a:defRPr/>
            </a:pPr>
            <a:r>
              <a:rPr lang="et-EE" sz="1400" dirty="0" smtClean="0">
                <a:solidFill>
                  <a:srgbClr val="0000FF"/>
                </a:solidFill>
                <a:latin typeface="+mn-lt"/>
                <a:cs typeface="+mn-cs"/>
              </a:rPr>
              <a:t>3.4. Muuta Seltsi põhikirja punkti 6.2.3., kehtestades see alljärgnevas sõnastuses:</a:t>
            </a:r>
          </a:p>
          <a:p>
            <a:pPr marL="0" lvl="0" indent="0" defTabSz="914400">
              <a:spcBef>
                <a:spcPct val="0"/>
              </a:spcBef>
              <a:buNone/>
              <a:defRPr/>
            </a:pPr>
            <a:r>
              <a:rPr lang="et-EE" sz="1400" dirty="0" smtClean="0">
                <a:solidFill>
                  <a:srgbClr val="0000FF"/>
                </a:solidFill>
                <a:latin typeface="+mn-lt"/>
                <a:cs typeface="+mn-cs"/>
              </a:rPr>
              <a:t>„6.2.3. Erakorralise Üldkoosoleku kutsub Juhatus kokku seaduses ettenähtud juhtudel, teatades sellest aktsionäridele vähemalt </a:t>
            </a:r>
            <a:r>
              <a:rPr lang="et-EE" sz="1400" b="1" u="sng" dirty="0" smtClean="0">
                <a:solidFill>
                  <a:srgbClr val="0000FF"/>
                </a:solidFill>
                <a:latin typeface="+mn-lt"/>
                <a:cs typeface="+mn-cs"/>
              </a:rPr>
              <a:t>3 (kolm) nädalat </a:t>
            </a:r>
            <a:r>
              <a:rPr lang="et-EE" sz="1400" dirty="0" smtClean="0">
                <a:solidFill>
                  <a:srgbClr val="0000FF"/>
                </a:solidFill>
                <a:latin typeface="+mn-lt"/>
                <a:cs typeface="+mn-cs"/>
              </a:rPr>
              <a:t>ette. Erakorralise Üldkoosoleku kokkukutsumise taotlus esitatakse Juhatusele kirjalikult.“</a:t>
            </a:r>
          </a:p>
          <a:p>
            <a:pPr marL="0" lvl="0" indent="0" defTabSz="914400">
              <a:spcBef>
                <a:spcPct val="0"/>
              </a:spcBef>
              <a:buNone/>
              <a:defRPr/>
            </a:pPr>
            <a:r>
              <a:rPr lang="et-EE" sz="1400" dirty="0" smtClean="0">
                <a:solidFill>
                  <a:srgbClr val="0000FF"/>
                </a:solidFill>
                <a:latin typeface="+mn-lt"/>
                <a:cs typeface="+mn-cs"/>
              </a:rPr>
              <a:t> </a:t>
            </a:r>
          </a:p>
          <a:p>
            <a:pPr marL="0" lvl="0" indent="0" defTabSz="914400">
              <a:spcBef>
                <a:spcPct val="0"/>
              </a:spcBef>
              <a:buNone/>
              <a:defRPr/>
            </a:pPr>
            <a:r>
              <a:rPr lang="et-EE" sz="1400" dirty="0" smtClean="0">
                <a:solidFill>
                  <a:srgbClr val="0000FF"/>
                </a:solidFill>
                <a:latin typeface="+mn-lt"/>
                <a:cs typeface="+mn-cs"/>
              </a:rPr>
              <a:t>3.5. Asendada Seltsi põhikirja punktides 6.3.3.1., 6.3.3.2., 6.3.3.3., 6.3.3.4. ja 6.3.3.5. sõnad „10 miljonit krooni“ sõnadega „</a:t>
            </a:r>
            <a:r>
              <a:rPr lang="et-EE" sz="1400" b="1" u="sng" dirty="0" err="1" smtClean="0">
                <a:solidFill>
                  <a:srgbClr val="0000FF"/>
                </a:solidFill>
                <a:latin typeface="+mn-lt"/>
                <a:cs typeface="+mn-cs"/>
              </a:rPr>
              <a:t>650 000</a:t>
            </a:r>
            <a:r>
              <a:rPr lang="et-EE" sz="1400" b="1" u="sng" dirty="0" smtClean="0">
                <a:solidFill>
                  <a:srgbClr val="0000FF"/>
                </a:solidFill>
                <a:latin typeface="+mn-lt"/>
                <a:cs typeface="+mn-cs"/>
              </a:rPr>
              <a:t> </a:t>
            </a:r>
            <a:r>
              <a:rPr lang="en-GB" sz="1400" b="1" u="sng" dirty="0" smtClean="0">
                <a:solidFill>
                  <a:srgbClr val="0000FF"/>
                </a:solidFill>
                <a:latin typeface="+mn-lt"/>
                <a:cs typeface="+mn-cs"/>
              </a:rPr>
              <a:t> </a:t>
            </a:r>
            <a:r>
              <a:rPr lang="et-EE" sz="1400" b="1" u="sng" dirty="0" smtClean="0">
                <a:solidFill>
                  <a:srgbClr val="0000FF"/>
                </a:solidFill>
                <a:latin typeface="+mn-lt"/>
                <a:cs typeface="+mn-cs"/>
              </a:rPr>
              <a:t>(kuussada viiskümmend tuhat) eurot</a:t>
            </a:r>
            <a:r>
              <a:rPr lang="et-EE" sz="1400" dirty="0" smtClean="0">
                <a:solidFill>
                  <a:srgbClr val="0000FF"/>
                </a:solidFill>
                <a:latin typeface="+mn-lt"/>
                <a:cs typeface="+mn-cs"/>
              </a:rPr>
              <a:t>“. </a:t>
            </a:r>
          </a:p>
          <a:p>
            <a:pPr marL="0" lvl="0" indent="0" defTabSz="914400">
              <a:spcBef>
                <a:spcPct val="0"/>
              </a:spcBef>
              <a:buNone/>
              <a:defRPr/>
            </a:pPr>
            <a:r>
              <a:rPr lang="et-EE" sz="1400" dirty="0" smtClean="0">
                <a:solidFill>
                  <a:srgbClr val="0000FF"/>
                </a:solidFill>
                <a:latin typeface="+mn-lt"/>
                <a:cs typeface="+mn-cs"/>
              </a:rPr>
              <a:t> </a:t>
            </a:r>
          </a:p>
          <a:p>
            <a:pPr marL="0" lvl="0" indent="0" defTabSz="914400">
              <a:spcBef>
                <a:spcPct val="0"/>
              </a:spcBef>
              <a:buNone/>
              <a:defRPr/>
            </a:pPr>
            <a:r>
              <a:rPr lang="et-EE" sz="1400" dirty="0" smtClean="0">
                <a:solidFill>
                  <a:srgbClr val="0000FF"/>
                </a:solidFill>
                <a:latin typeface="+mn-lt"/>
                <a:cs typeface="+mn-cs"/>
              </a:rPr>
              <a:t>3.6. Täiendada Seltsi põhikirja uue punktiga 6.5.3. alljärgnevas sõnastuses:</a:t>
            </a:r>
          </a:p>
          <a:p>
            <a:pPr marL="0" lvl="0" indent="0" defTabSz="914400">
              <a:spcBef>
                <a:spcPct val="0"/>
              </a:spcBef>
              <a:buNone/>
              <a:defRPr/>
            </a:pPr>
            <a:r>
              <a:rPr lang="et-EE" sz="1400" dirty="0" smtClean="0">
                <a:solidFill>
                  <a:srgbClr val="0000FF"/>
                </a:solidFill>
                <a:latin typeface="+mn-lt"/>
                <a:cs typeface="+mn-cs"/>
              </a:rPr>
              <a:t>„</a:t>
            </a:r>
            <a:r>
              <a:rPr lang="et-EE" sz="1400" b="1" u="sng" dirty="0" smtClean="0">
                <a:solidFill>
                  <a:srgbClr val="0000FF"/>
                </a:solidFill>
                <a:latin typeface="+mn-lt"/>
                <a:cs typeface="+mn-cs"/>
              </a:rPr>
              <a:t>6.5.3. Seltsi ainuomandis olevaid tütarettevõtteid ei käsitleta sidusettevõtetena. Tütarettevõttega sõlmitavate tehingute puhul rakendub Seltsi põhikirja punktides 6.3.3.1, 6.3.3.2, 6.3.3.3, 6.3.3.4 ja 6.3.3.5 sätestatu</a:t>
            </a:r>
            <a:r>
              <a:rPr lang="et-EE" sz="1400" dirty="0" smtClean="0">
                <a:solidFill>
                  <a:srgbClr val="0000FF"/>
                </a:solidFill>
                <a:latin typeface="+mn-lt"/>
                <a:cs typeface="+mn-cs"/>
              </a:rPr>
              <a:t>“</a:t>
            </a:r>
          </a:p>
          <a:p>
            <a:pPr marL="0" lvl="0" indent="0" defTabSz="914400">
              <a:spcBef>
                <a:spcPct val="0"/>
              </a:spcBef>
              <a:buNone/>
              <a:defRPr/>
            </a:pPr>
            <a:endParaRPr lang="et-EE" sz="1800" dirty="0" smtClean="0">
              <a:solidFill>
                <a:schemeClr val="tx1"/>
              </a:solidFill>
              <a:latin typeface="+mn-lt"/>
              <a:cs typeface="Times" pitchFamily="18" charset="0"/>
            </a:endParaRPr>
          </a:p>
          <a:p>
            <a:pPr marL="0" indent="19050">
              <a:buNone/>
            </a:pPr>
            <a:r>
              <a:rPr lang="en-GB" sz="1400" dirty="0" smtClean="0">
                <a:solidFill>
                  <a:srgbClr val="000099"/>
                </a:solidFill>
                <a:latin typeface="+mn-lt"/>
                <a:cs typeface="+mn-cs"/>
              </a:rPr>
              <a:t>3.4. To amend clause 6.2.3. of the Articles of Association of the Company</a:t>
            </a:r>
            <a:r>
              <a:rPr lang="et-EE" sz="1400" dirty="0" smtClean="0">
                <a:solidFill>
                  <a:srgbClr val="000099"/>
                </a:solidFill>
                <a:latin typeface="+mn-lt"/>
                <a:cs typeface="+mn-cs"/>
              </a:rPr>
              <a:t> </a:t>
            </a:r>
            <a:r>
              <a:rPr lang="et-EE" sz="1400" dirty="0" err="1" smtClean="0">
                <a:solidFill>
                  <a:srgbClr val="000099"/>
                </a:solidFill>
                <a:latin typeface="+mn-lt"/>
                <a:cs typeface="+mn-cs"/>
              </a:rPr>
              <a:t>as</a:t>
            </a:r>
            <a:r>
              <a:rPr lang="et-EE" sz="1400" dirty="0" smtClean="0">
                <a:solidFill>
                  <a:srgbClr val="000099"/>
                </a:solidFill>
                <a:latin typeface="+mn-lt"/>
                <a:cs typeface="+mn-cs"/>
              </a:rPr>
              <a:t> </a:t>
            </a:r>
            <a:r>
              <a:rPr lang="en-US" sz="1400" dirty="0" smtClean="0">
                <a:solidFill>
                  <a:srgbClr val="000099"/>
                </a:solidFill>
                <a:latin typeface="+mn-lt"/>
                <a:cs typeface="+mn-cs"/>
              </a:rPr>
              <a:t>follow</a:t>
            </a:r>
            <a:r>
              <a:rPr lang="et-EE" sz="1400" dirty="0" smtClean="0">
                <a:solidFill>
                  <a:srgbClr val="000099"/>
                </a:solidFill>
                <a:latin typeface="+mn-lt"/>
                <a:cs typeface="+mn-cs"/>
              </a:rPr>
              <a:t>s</a:t>
            </a:r>
            <a:r>
              <a:rPr lang="en-GB" sz="1400" dirty="0" smtClean="0">
                <a:solidFill>
                  <a:srgbClr val="000099"/>
                </a:solidFill>
                <a:latin typeface="+mn-lt"/>
                <a:cs typeface="+mn-cs"/>
              </a:rPr>
              <a:t>:</a:t>
            </a:r>
            <a:endParaRPr lang="et-EE" sz="1400" dirty="0" smtClean="0">
              <a:solidFill>
                <a:srgbClr val="000099"/>
              </a:solidFill>
              <a:latin typeface="+mn-lt"/>
              <a:cs typeface="+mn-cs"/>
            </a:endParaRPr>
          </a:p>
          <a:p>
            <a:pPr marL="0" indent="19050">
              <a:buNone/>
            </a:pPr>
            <a:r>
              <a:rPr lang="en-GB" sz="1400" dirty="0" smtClean="0">
                <a:solidFill>
                  <a:srgbClr val="000099"/>
                </a:solidFill>
                <a:latin typeface="+mn-lt"/>
                <a:cs typeface="+mn-cs"/>
              </a:rPr>
              <a:t>“6.2.3. The Management Board shall call an extraordinary General Meeting in cases provided by law, serving a notice of it at </a:t>
            </a:r>
            <a:r>
              <a:rPr lang="en-GB" sz="1400" b="1" u="sng" dirty="0" smtClean="0">
                <a:solidFill>
                  <a:srgbClr val="000099"/>
                </a:solidFill>
                <a:latin typeface="+mn-lt"/>
                <a:cs typeface="+mn-cs"/>
              </a:rPr>
              <a:t>least 3 (three) weeks</a:t>
            </a:r>
            <a:r>
              <a:rPr lang="en-GB" sz="1400" dirty="0" smtClean="0">
                <a:solidFill>
                  <a:srgbClr val="000099"/>
                </a:solidFill>
                <a:latin typeface="+mn-lt"/>
                <a:cs typeface="+mn-cs"/>
              </a:rPr>
              <a:t> in advance to the shareholders. A request for an extraordinary General Meeting shall be presented to the Management Board in writing.”</a:t>
            </a:r>
            <a:endParaRPr lang="et-EE" sz="1400" dirty="0" smtClean="0">
              <a:solidFill>
                <a:srgbClr val="000099"/>
              </a:solidFill>
              <a:latin typeface="+mn-lt"/>
              <a:cs typeface="+mn-cs"/>
            </a:endParaRPr>
          </a:p>
          <a:p>
            <a:pPr marL="0" indent="19050">
              <a:buNone/>
            </a:pPr>
            <a:r>
              <a:rPr lang="en-GB" sz="1400" dirty="0" smtClean="0">
                <a:solidFill>
                  <a:srgbClr val="000099"/>
                </a:solidFill>
                <a:latin typeface="+mn-lt"/>
                <a:cs typeface="+mn-cs"/>
              </a:rPr>
              <a:t> </a:t>
            </a:r>
            <a:endParaRPr lang="et-EE" sz="1400" dirty="0" smtClean="0">
              <a:solidFill>
                <a:srgbClr val="000099"/>
              </a:solidFill>
              <a:latin typeface="+mn-lt"/>
              <a:cs typeface="+mn-cs"/>
            </a:endParaRPr>
          </a:p>
          <a:p>
            <a:pPr marL="0" indent="19050">
              <a:buNone/>
            </a:pPr>
            <a:r>
              <a:rPr lang="en-GB" sz="1400" dirty="0" smtClean="0">
                <a:solidFill>
                  <a:srgbClr val="000099"/>
                </a:solidFill>
                <a:latin typeface="+mn-lt"/>
                <a:cs typeface="+mn-cs"/>
              </a:rPr>
              <a:t>3.5. To replace in clauses 6.3.3.1., 6.3.3.2., 6.3.3.3., 6.3.3.4. and 6.3.3.5. of the Articles of Association of the Company the words “10 million </a:t>
            </a:r>
            <a:r>
              <a:rPr lang="en-GB" sz="1400" dirty="0" err="1" smtClean="0">
                <a:solidFill>
                  <a:srgbClr val="000099"/>
                </a:solidFill>
                <a:latin typeface="+mn-lt"/>
                <a:cs typeface="+mn-cs"/>
              </a:rPr>
              <a:t>kroons</a:t>
            </a:r>
            <a:r>
              <a:rPr lang="en-GB" sz="1400" dirty="0" smtClean="0">
                <a:solidFill>
                  <a:srgbClr val="000099"/>
                </a:solidFill>
                <a:latin typeface="+mn-lt"/>
                <a:cs typeface="+mn-cs"/>
              </a:rPr>
              <a:t>” with the words “</a:t>
            </a:r>
            <a:r>
              <a:rPr lang="en-GB" sz="1400" b="1" u="sng" dirty="0" smtClean="0">
                <a:solidFill>
                  <a:srgbClr val="000099"/>
                </a:solidFill>
                <a:latin typeface="+mn-lt"/>
                <a:cs typeface="+mn-cs"/>
              </a:rPr>
              <a:t>650 000 (six hundred and fifty thousand) </a:t>
            </a:r>
            <a:r>
              <a:rPr lang="en-GB" sz="1400" b="1" u="sng" dirty="0" err="1" smtClean="0">
                <a:solidFill>
                  <a:srgbClr val="000099"/>
                </a:solidFill>
                <a:latin typeface="+mn-lt"/>
                <a:cs typeface="+mn-cs"/>
              </a:rPr>
              <a:t>euros</a:t>
            </a:r>
            <a:r>
              <a:rPr lang="en-GB" sz="1400" dirty="0" smtClean="0">
                <a:solidFill>
                  <a:srgbClr val="000099"/>
                </a:solidFill>
                <a:latin typeface="+mn-lt"/>
                <a:cs typeface="+mn-cs"/>
              </a:rPr>
              <a:t>”. </a:t>
            </a:r>
            <a:endParaRPr lang="et-EE" sz="1400" dirty="0" smtClean="0">
              <a:solidFill>
                <a:srgbClr val="000099"/>
              </a:solidFill>
              <a:latin typeface="+mn-lt"/>
              <a:cs typeface="+mn-cs"/>
            </a:endParaRPr>
          </a:p>
          <a:p>
            <a:pPr marL="0" indent="19050">
              <a:buNone/>
            </a:pPr>
            <a:r>
              <a:rPr lang="en-GB" sz="1400" dirty="0" smtClean="0">
                <a:solidFill>
                  <a:srgbClr val="000099"/>
                </a:solidFill>
                <a:latin typeface="+mn-lt"/>
                <a:cs typeface="+mn-cs"/>
              </a:rPr>
              <a:t> </a:t>
            </a:r>
            <a:endParaRPr lang="et-EE" sz="1400" dirty="0" smtClean="0">
              <a:solidFill>
                <a:srgbClr val="000099"/>
              </a:solidFill>
              <a:latin typeface="+mn-lt"/>
              <a:cs typeface="+mn-cs"/>
            </a:endParaRPr>
          </a:p>
          <a:p>
            <a:pPr marL="0" indent="19050">
              <a:buNone/>
            </a:pPr>
            <a:r>
              <a:rPr lang="en-GB" sz="1400" dirty="0" smtClean="0">
                <a:solidFill>
                  <a:srgbClr val="000099"/>
                </a:solidFill>
                <a:latin typeface="+mn-lt"/>
                <a:cs typeface="+mn-cs"/>
              </a:rPr>
              <a:t>3.6. To supplement the Articles of Association of the Company with clause 6.5.3. in the following wording:</a:t>
            </a:r>
            <a:endParaRPr lang="et-EE" sz="1400" dirty="0" smtClean="0">
              <a:solidFill>
                <a:srgbClr val="000099"/>
              </a:solidFill>
              <a:latin typeface="+mn-lt"/>
              <a:cs typeface="+mn-cs"/>
            </a:endParaRPr>
          </a:p>
          <a:p>
            <a:pPr marL="0" indent="19050">
              <a:buNone/>
            </a:pPr>
            <a:r>
              <a:rPr lang="en-GB" sz="1400" dirty="0" smtClean="0">
                <a:solidFill>
                  <a:srgbClr val="000099"/>
                </a:solidFill>
                <a:latin typeface="+mn-lt"/>
                <a:cs typeface="+mn-cs"/>
              </a:rPr>
              <a:t>“</a:t>
            </a:r>
            <a:r>
              <a:rPr lang="en-GB" sz="1400" b="1" u="sng" dirty="0" smtClean="0">
                <a:solidFill>
                  <a:srgbClr val="000099"/>
                </a:solidFill>
                <a:latin typeface="+mn-lt"/>
                <a:cs typeface="+mn-cs"/>
              </a:rPr>
              <a:t>6.5.3. Subsidiaries in the sole ownership of the Company shall not be treated as affiliate companies. In case of transactions concluded with </a:t>
            </a:r>
            <a:r>
              <a:rPr lang="et-EE" sz="1400" b="1" u="sng" dirty="0" smtClean="0">
                <a:solidFill>
                  <a:srgbClr val="000099"/>
                </a:solidFill>
                <a:latin typeface="+mn-lt"/>
                <a:cs typeface="+mn-cs"/>
              </a:rPr>
              <a:t>a</a:t>
            </a:r>
            <a:r>
              <a:rPr lang="en-GB" sz="1400" b="1" u="sng" dirty="0" smtClean="0">
                <a:solidFill>
                  <a:srgbClr val="000099"/>
                </a:solidFill>
                <a:latin typeface="+mn-lt"/>
                <a:cs typeface="+mn-cs"/>
              </a:rPr>
              <a:t> subsidiary, the provisions in clauses 6.3.3.1, 6.3.3.2, 6.3.3.3, 6.3.3.4 and 6.3.3.5 of the Articles of Association of the Company shall apply</a:t>
            </a:r>
            <a:r>
              <a:rPr lang="en-GB" sz="1400" dirty="0" smtClean="0">
                <a:solidFill>
                  <a:srgbClr val="000099"/>
                </a:solidFill>
                <a:latin typeface="+mn-lt"/>
                <a:cs typeface="+mn-cs"/>
              </a:rPr>
              <a:t>.”</a:t>
            </a:r>
            <a:endParaRPr lang="et-EE" sz="1400" dirty="0" smtClean="0">
              <a:solidFill>
                <a:srgbClr val="000099"/>
              </a:solidFill>
              <a:latin typeface="+mn-lt"/>
              <a:cs typeface="+mn-cs"/>
            </a:endParaRPr>
          </a:p>
        </p:txBody>
      </p:sp>
      <p:sp>
        <p:nvSpPr>
          <p:cNvPr id="139269" name="Rectangle 1029"/>
          <p:cNvSpPr>
            <a:spLocks noChangeArrowheads="1"/>
          </p:cNvSpPr>
          <p:nvPr/>
        </p:nvSpPr>
        <p:spPr bwMode="auto">
          <a:xfrm>
            <a:off x="1414914" y="924026"/>
            <a:ext cx="6179419"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t-EE" sz="2000" dirty="0" smtClean="0">
                <a:solidFill>
                  <a:srgbClr val="000099"/>
                </a:solidFill>
                <a:latin typeface="+mn-lt"/>
                <a:cs typeface="Times New Roman" pitchFamily="18" charset="0"/>
              </a:rPr>
              <a:t>Põhikirja muutmine / </a:t>
            </a:r>
          </a:p>
          <a:p>
            <a:pPr marL="609600" indent="-609600" algn="ctr" eaLnBrk="1" hangingPunct="1"/>
            <a:r>
              <a:rPr lang="en-US" sz="2000" dirty="0" smtClean="0">
                <a:solidFill>
                  <a:srgbClr val="000099"/>
                </a:solidFill>
                <a:latin typeface="+mn-lt"/>
                <a:cs typeface="Times New Roman" pitchFamily="18" charset="0"/>
              </a:rPr>
              <a:t>Amending the Articles of Association</a:t>
            </a:r>
            <a:endParaRPr lang="et-EE" sz="2000" dirty="0" smtClean="0">
              <a:solidFill>
                <a:srgbClr val="000099"/>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rPr>
              <a:t>Päevakorra punkt 3 </a:t>
            </a:r>
            <a:r>
              <a:rPr lang="et-EE" sz="3200" dirty="0" smtClean="0">
                <a:solidFill>
                  <a:srgbClr val="000099"/>
                </a:solidFill>
              </a:rPr>
              <a:t>/ </a:t>
            </a:r>
            <a:r>
              <a:rPr lang="en-GB" sz="3200" dirty="0" smtClean="0">
                <a:solidFill>
                  <a:srgbClr val="000099"/>
                </a:solidFill>
              </a:rPr>
              <a:t>Agenda </a:t>
            </a:r>
            <a:r>
              <a:rPr lang="et-EE" sz="3200" dirty="0" smtClean="0">
                <a:solidFill>
                  <a:srgbClr val="000099"/>
                </a:solidFill>
              </a:rPr>
              <a:t>I</a:t>
            </a:r>
            <a:r>
              <a:rPr lang="en-GB" sz="3200" dirty="0" smtClean="0">
                <a:solidFill>
                  <a:srgbClr val="000099"/>
                </a:solidFill>
              </a:rPr>
              <a:t>tem </a:t>
            </a:r>
            <a:r>
              <a:rPr lang="et-EE" sz="3200" dirty="0" smtClean="0">
                <a:solidFill>
                  <a:srgbClr val="000099"/>
                </a:solidFill>
              </a:rPr>
              <a:t>3</a:t>
            </a:r>
            <a:r>
              <a:rPr lang="en-GB" sz="3200" dirty="0" smtClean="0">
                <a:solidFill>
                  <a:srgbClr val="000099"/>
                </a:solidFill>
              </a:rPr>
              <a:t>:</a:t>
            </a:r>
            <a:endParaRPr lang="en-GB" sz="3200" dirty="0" smtClean="0">
              <a:solidFill>
                <a:srgbClr val="000099"/>
              </a:solidFill>
              <a:cs typeface="Times New Roman" pitchFamily="18" charset="0"/>
            </a:endParaRPr>
          </a:p>
        </p:txBody>
      </p:sp>
      <p:sp>
        <p:nvSpPr>
          <p:cNvPr id="168963" name="Rectangle 3"/>
          <p:cNvSpPr>
            <a:spLocks noGrp="1" noChangeArrowheads="1"/>
          </p:cNvSpPr>
          <p:nvPr>
            <p:ph type="body" idx="1"/>
          </p:nvPr>
        </p:nvSpPr>
        <p:spPr>
          <a:xfrm>
            <a:off x="500063" y="2336799"/>
            <a:ext cx="8229600" cy="2578101"/>
          </a:xfrm>
        </p:spPr>
        <p:txBody>
          <a:bodyPr/>
          <a:lstStyle/>
          <a:p>
            <a:pPr eaLnBrk="1" hangingPunct="1">
              <a:buFont typeface="Arial" pitchFamily="34" charset="0"/>
              <a:buChar char="•"/>
              <a:defRPr/>
            </a:pPr>
            <a:r>
              <a:rPr lang="et-EE" sz="2200" dirty="0" smtClean="0">
                <a:solidFill>
                  <a:srgbClr val="0000FF"/>
                </a:solidFill>
              </a:rPr>
              <a:t>Muuta Seltsi põhikirja vastavalt nõukogu ettepanekutele.</a:t>
            </a:r>
          </a:p>
          <a:p>
            <a:pPr eaLnBrk="1" hangingPunct="1">
              <a:buFont typeface="Arial" pitchFamily="34" charset="0"/>
              <a:buChar char="•"/>
              <a:defRPr/>
            </a:pPr>
            <a:r>
              <a:rPr lang="en-GB" sz="2200" dirty="0" smtClean="0">
                <a:solidFill>
                  <a:srgbClr val="000099"/>
                </a:solidFill>
                <a:cs typeface="Times New Roman" pitchFamily="18" charset="0"/>
              </a:rPr>
              <a:t>To </a:t>
            </a:r>
            <a:r>
              <a:rPr lang="et-EE" sz="2200" dirty="0" err="1" smtClean="0">
                <a:solidFill>
                  <a:srgbClr val="000099"/>
                </a:solidFill>
                <a:cs typeface="Times New Roman" pitchFamily="18" charset="0"/>
              </a:rPr>
              <a:t>amend</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the</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Articles</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of</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Association</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of</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the</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Company</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in</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accordance</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with</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the</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Council</a:t>
            </a:r>
            <a:r>
              <a:rPr lang="et-EE" sz="2200" dirty="0" smtClean="0">
                <a:solidFill>
                  <a:srgbClr val="000099"/>
                </a:solidFill>
                <a:cs typeface="Times New Roman" pitchFamily="18" charset="0"/>
              </a:rPr>
              <a:t> </a:t>
            </a:r>
            <a:r>
              <a:rPr lang="et-EE" sz="2200" dirty="0" err="1" smtClean="0">
                <a:solidFill>
                  <a:srgbClr val="000099"/>
                </a:solidFill>
                <a:cs typeface="Times New Roman" pitchFamily="18" charset="0"/>
              </a:rPr>
              <a:t>proposals</a:t>
            </a:r>
            <a:r>
              <a:rPr lang="et-EE" sz="2200" dirty="0" smtClean="0">
                <a:solidFill>
                  <a:srgbClr val="000099"/>
                </a:solidFill>
                <a:cs typeface="Times New Roman" pitchFamily="18" charset="0"/>
              </a:rPr>
              <a:t>.</a:t>
            </a:r>
          </a:p>
          <a:p>
            <a:pPr algn="just" eaLnBrk="1" hangingPunct="1">
              <a:buFont typeface="Wingdings" pitchFamily="2" charset="2"/>
              <a:buNone/>
            </a:pPr>
            <a:endParaRPr lang="en-GB" sz="2400" dirty="0" smtClean="0"/>
          </a:p>
        </p:txBody>
      </p:sp>
      <p:sp>
        <p:nvSpPr>
          <p:cNvPr id="6" name="Text Box 5"/>
          <p:cNvSpPr txBox="1">
            <a:spLocks noChangeArrowheads="1"/>
          </p:cNvSpPr>
          <p:nvPr/>
        </p:nvSpPr>
        <p:spPr bwMode="auto">
          <a:xfrm>
            <a:off x="2428875" y="5572125"/>
            <a:ext cx="3845155" cy="523220"/>
          </a:xfrm>
          <a:prstGeom prst="rect">
            <a:avLst/>
          </a:prstGeom>
          <a:noFill/>
          <a:ln w="9525">
            <a:noFill/>
            <a:miter lim="800000"/>
            <a:headEnd/>
            <a:tailEnd/>
          </a:ln>
        </p:spPr>
        <p:txBody>
          <a:bodyPr wrap="none">
            <a:spAutoFit/>
          </a:bodyPr>
          <a:lstStyle/>
          <a:p>
            <a:r>
              <a:rPr lang="et-EE" sz="2800" dirty="0">
                <a:solidFill>
                  <a:srgbClr val="000099"/>
                </a:solidFill>
                <a:latin typeface="+mn-lt"/>
              </a:rPr>
              <a:t>HÄÄLETAMINE / </a:t>
            </a:r>
            <a:r>
              <a:rPr lang="et-EE" sz="2800" dirty="0" err="1">
                <a:solidFill>
                  <a:srgbClr val="000099"/>
                </a:solidFill>
                <a:latin typeface="+mn-lt"/>
              </a:rPr>
              <a:t>VOTING</a:t>
            </a:r>
            <a:r>
              <a:rPr lang="et-EE" sz="2800" dirty="0">
                <a:solidFill>
                  <a:srgbClr val="000099"/>
                </a:solidFill>
                <a:latin typeface="+mn-lt"/>
              </a:rPr>
              <a:t> </a:t>
            </a:r>
            <a:endParaRPr lang="en-GB" sz="2800" dirty="0">
              <a:solidFill>
                <a:srgbClr val="000099"/>
              </a:solidFill>
              <a:latin typeface="+mn-lt"/>
            </a:endParaRPr>
          </a:p>
        </p:txBody>
      </p:sp>
      <p:sp>
        <p:nvSpPr>
          <p:cNvPr id="8" name="Rectangle 1029"/>
          <p:cNvSpPr>
            <a:spLocks noChangeArrowheads="1"/>
          </p:cNvSpPr>
          <p:nvPr/>
        </p:nvSpPr>
        <p:spPr bwMode="auto">
          <a:xfrm>
            <a:off x="1478414" y="974826"/>
            <a:ext cx="6179419" cy="690345"/>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t-EE" sz="2200" dirty="0" smtClean="0">
                <a:solidFill>
                  <a:srgbClr val="000099"/>
                </a:solidFill>
                <a:latin typeface="+mn-lt"/>
                <a:cs typeface="Times New Roman" pitchFamily="18" charset="0"/>
              </a:rPr>
              <a:t>Põhikirja muutmine / </a:t>
            </a:r>
          </a:p>
          <a:p>
            <a:pPr marL="609600" indent="-609600" algn="ctr" eaLnBrk="1" hangingPunct="1"/>
            <a:r>
              <a:rPr lang="en-US" sz="2200" dirty="0" smtClean="0">
                <a:solidFill>
                  <a:srgbClr val="000099"/>
                </a:solidFill>
                <a:latin typeface="+mn-lt"/>
                <a:cs typeface="Times New Roman" pitchFamily="18" charset="0"/>
              </a:rPr>
              <a:t>Amending the Articles of Association</a:t>
            </a:r>
            <a:endParaRPr lang="et-EE" sz="2200" dirty="0" smtClean="0">
              <a:solidFill>
                <a:srgbClr val="000099"/>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4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4</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98382" y="1722922"/>
            <a:ext cx="8388417" cy="4572000"/>
          </a:xfrm>
        </p:spPr>
        <p:txBody>
          <a:bodyPr/>
          <a:lstStyle/>
          <a:p>
            <a:pPr marL="0" indent="0" algn="just" defTabSz="914400">
              <a:spcBef>
                <a:spcPct val="0"/>
              </a:spcBef>
              <a:buNone/>
              <a:defRPr/>
            </a:pPr>
            <a:r>
              <a:rPr lang="et-EE" sz="1500" dirty="0" smtClean="0">
                <a:solidFill>
                  <a:srgbClr val="0000FF"/>
                </a:solidFill>
                <a:latin typeface="+mj-lt"/>
                <a:cs typeface="Tahoma"/>
              </a:rPr>
              <a:t>Nõukogu ettepanek: </a:t>
            </a:r>
          </a:p>
          <a:p>
            <a:pPr marL="269875" indent="-269875" algn="just" defTabSz="914400">
              <a:spcBef>
                <a:spcPct val="0"/>
              </a:spcBef>
              <a:defRPr/>
            </a:pPr>
            <a:r>
              <a:rPr lang="et-EE" sz="1500" dirty="0" smtClean="0">
                <a:solidFill>
                  <a:srgbClr val="0000FF"/>
                </a:solidFill>
                <a:latin typeface="+mj-lt"/>
                <a:cs typeface="Tahoma"/>
              </a:rPr>
              <a:t>Seoses nõudega konverteerida aktsiakapital kroonidest eurodesse vähendada Seltsi aktsiakapitali, vähendades A-aktsia nimiväärtust (senine nimiväärtus on 10 (kümme) krooni) </a:t>
            </a:r>
            <a:r>
              <a:rPr lang="et-EE" sz="1500" dirty="0" err="1" smtClean="0">
                <a:solidFill>
                  <a:srgbClr val="0000FF"/>
                </a:solidFill>
                <a:latin typeface="+mj-lt"/>
                <a:cs typeface="Tahoma"/>
              </a:rPr>
              <a:t>0,60€-ni</a:t>
            </a:r>
            <a:r>
              <a:rPr lang="et-EE" sz="1500" dirty="0" smtClean="0">
                <a:solidFill>
                  <a:srgbClr val="0000FF"/>
                </a:solidFill>
                <a:latin typeface="+mj-lt"/>
                <a:cs typeface="Tahoma"/>
              </a:rPr>
              <a:t> (kuuekümne eurosendini) ning vähendades B-aktsia nimiväärtust (senine nimiväärtus on 1000 (üks tuhat) krooni)  </a:t>
            </a:r>
            <a:r>
              <a:rPr lang="et-EE" sz="1500" dirty="0" err="1" smtClean="0">
                <a:solidFill>
                  <a:srgbClr val="0000FF"/>
                </a:solidFill>
                <a:latin typeface="+mj-lt"/>
                <a:cs typeface="Tahoma"/>
              </a:rPr>
              <a:t>60€-ni</a:t>
            </a:r>
            <a:r>
              <a:rPr lang="et-EE" sz="1500" dirty="0" smtClean="0">
                <a:solidFill>
                  <a:srgbClr val="0000FF"/>
                </a:solidFill>
                <a:latin typeface="+mj-lt"/>
                <a:cs typeface="Tahoma"/>
              </a:rPr>
              <a:t> (kuuekümne euroni), kusjuures aktsiakapital väheneb väljamakseid tegemata 782 </a:t>
            </a:r>
            <a:r>
              <a:rPr lang="et-EE" sz="1500" dirty="0" err="1" smtClean="0">
                <a:solidFill>
                  <a:srgbClr val="0000FF"/>
                </a:solidFill>
                <a:latin typeface="+mj-lt"/>
                <a:cs typeface="Tahoma"/>
              </a:rPr>
              <a:t>333,62€</a:t>
            </a:r>
            <a:r>
              <a:rPr lang="et-EE" sz="1500" dirty="0" smtClean="0">
                <a:solidFill>
                  <a:srgbClr val="0000FF"/>
                </a:solidFill>
                <a:latin typeface="+mj-lt"/>
                <a:cs typeface="Tahoma"/>
              </a:rPr>
              <a:t> (seitsmesaja kaheksakümne kahe tuhande kolmesaja kolmekümne kolme euro ja kuuekümne kahe eurosendi) võrra ning uueks aktsiakapitali suuruseks on </a:t>
            </a:r>
            <a:r>
              <a:rPr lang="et-EE" sz="1500" dirty="0" err="1" smtClean="0">
                <a:solidFill>
                  <a:srgbClr val="0000FF"/>
                </a:solidFill>
                <a:latin typeface="+mj-lt"/>
                <a:cs typeface="Tahoma"/>
              </a:rPr>
              <a:t>12 000</a:t>
            </a:r>
            <a:r>
              <a:rPr lang="et-EE" sz="1500" dirty="0" smtClean="0">
                <a:solidFill>
                  <a:srgbClr val="0000FF"/>
                </a:solidFill>
                <a:latin typeface="+mj-lt"/>
                <a:cs typeface="Tahoma"/>
              </a:rPr>
              <a:t> </a:t>
            </a:r>
            <a:r>
              <a:rPr lang="et-EE" sz="1500" dirty="0" err="1" smtClean="0">
                <a:solidFill>
                  <a:srgbClr val="0000FF"/>
                </a:solidFill>
                <a:latin typeface="+mj-lt"/>
                <a:cs typeface="Tahoma"/>
              </a:rPr>
              <a:t>060€</a:t>
            </a:r>
            <a:r>
              <a:rPr lang="et-EE" sz="1500" dirty="0" smtClean="0">
                <a:solidFill>
                  <a:srgbClr val="0000FF"/>
                </a:solidFill>
                <a:latin typeface="+mj-lt"/>
                <a:cs typeface="Tahoma"/>
              </a:rPr>
              <a:t> (kaksteist miljonit kuuskümmend eurot). Aktsiate nimiväärtuste ümberarvestamise tulemi ümardamisel ei ole õiguslikku tähendust.</a:t>
            </a:r>
          </a:p>
          <a:p>
            <a:pPr marL="0" lvl="0" indent="0" algn="just" defTabSz="914400">
              <a:spcBef>
                <a:spcPct val="0"/>
              </a:spcBef>
              <a:buNone/>
              <a:defRPr/>
            </a:pPr>
            <a:endParaRPr lang="et-EE" sz="1500" dirty="0" smtClean="0">
              <a:solidFill>
                <a:srgbClr val="000000"/>
              </a:solidFill>
              <a:latin typeface="+mj-lt"/>
              <a:cs typeface="Arial" pitchFamily="34" charset="0"/>
            </a:endParaRPr>
          </a:p>
          <a:p>
            <a:pPr marL="0" lvl="0" indent="0" algn="just" defTabSz="914400">
              <a:spcBef>
                <a:spcPct val="0"/>
              </a:spcBef>
              <a:buNone/>
              <a:defRPr/>
            </a:pPr>
            <a:r>
              <a:rPr lang="en-US" sz="1500" dirty="0" smtClean="0">
                <a:solidFill>
                  <a:srgbClr val="000099"/>
                </a:solidFill>
                <a:latin typeface="+mj-lt"/>
                <a:cs typeface="Times New Roman" pitchFamily="18" charset="0"/>
              </a:rPr>
              <a:t>Council proposal</a:t>
            </a:r>
            <a:endParaRPr lang="et-EE" sz="1500" dirty="0" smtClean="0">
              <a:solidFill>
                <a:srgbClr val="000099"/>
              </a:solidFill>
              <a:latin typeface="+mj-lt"/>
              <a:cs typeface="Times New Roman" pitchFamily="18" charset="0"/>
            </a:endParaRPr>
          </a:p>
          <a:p>
            <a:pPr marL="269875" indent="-269875" algn="just" defTabSz="914400">
              <a:spcBef>
                <a:spcPct val="0"/>
              </a:spcBef>
              <a:defRPr/>
            </a:pPr>
            <a:r>
              <a:rPr lang="et-EE" sz="1500" dirty="0" smtClean="0">
                <a:solidFill>
                  <a:srgbClr val="000099"/>
                </a:solidFill>
                <a:latin typeface="+mj-lt"/>
                <a:cs typeface="Times New Roman" pitchFamily="18" charset="0"/>
              </a:rPr>
              <a:t>I</a:t>
            </a:r>
            <a:r>
              <a:rPr lang="en-GB" sz="1500" dirty="0" smtClean="0">
                <a:solidFill>
                  <a:srgbClr val="000099"/>
                </a:solidFill>
                <a:latin typeface="+mj-lt"/>
                <a:cs typeface="Times New Roman" pitchFamily="18" charset="0"/>
              </a:rPr>
              <a:t>n connection with the requirement to convert share capital from </a:t>
            </a:r>
            <a:r>
              <a:rPr lang="en-GB" sz="1500" dirty="0" err="1" smtClean="0">
                <a:solidFill>
                  <a:srgbClr val="000099"/>
                </a:solidFill>
                <a:latin typeface="+mj-lt"/>
                <a:cs typeface="Times New Roman" pitchFamily="18" charset="0"/>
              </a:rPr>
              <a:t>kroons</a:t>
            </a:r>
            <a:r>
              <a:rPr lang="en-GB" sz="1500" dirty="0" smtClean="0">
                <a:solidFill>
                  <a:srgbClr val="000099"/>
                </a:solidFill>
                <a:latin typeface="+mj-lt"/>
                <a:cs typeface="Times New Roman" pitchFamily="18" charset="0"/>
              </a:rPr>
              <a:t> to </a:t>
            </a:r>
            <a:r>
              <a:rPr lang="en-GB" sz="1500" dirty="0" err="1" smtClean="0">
                <a:solidFill>
                  <a:srgbClr val="000099"/>
                </a:solidFill>
                <a:latin typeface="+mj-lt"/>
                <a:cs typeface="Times New Roman" pitchFamily="18" charset="0"/>
              </a:rPr>
              <a:t>euros</a:t>
            </a:r>
            <a:r>
              <a:rPr lang="en-GB" sz="1500" dirty="0" smtClean="0">
                <a:solidFill>
                  <a:srgbClr val="000099"/>
                </a:solidFill>
                <a:latin typeface="+mj-lt"/>
                <a:cs typeface="Times New Roman" pitchFamily="18" charset="0"/>
              </a:rPr>
              <a:t>, to reduce the share capital of the Company by 782 333,62 </a:t>
            </a:r>
            <a:r>
              <a:rPr lang="en-GB" sz="1500" dirty="0" err="1" smtClean="0">
                <a:solidFill>
                  <a:srgbClr val="000099"/>
                </a:solidFill>
                <a:latin typeface="+mj-lt"/>
                <a:cs typeface="Times New Roman" pitchFamily="18" charset="0"/>
              </a:rPr>
              <a:t>euros</a:t>
            </a:r>
            <a:r>
              <a:rPr lang="en-GB" sz="1500" dirty="0" smtClean="0">
                <a:solidFill>
                  <a:srgbClr val="000099"/>
                </a:solidFill>
                <a:latin typeface="+mj-lt"/>
                <a:cs typeface="Times New Roman" pitchFamily="18" charset="0"/>
              </a:rPr>
              <a:t> (seven hundred and eighty two thousand three hundred and thirty three </a:t>
            </a:r>
            <a:r>
              <a:rPr lang="en-GB" sz="1500" dirty="0" err="1" smtClean="0">
                <a:solidFill>
                  <a:srgbClr val="000099"/>
                </a:solidFill>
                <a:latin typeface="+mj-lt"/>
                <a:cs typeface="Times New Roman" pitchFamily="18" charset="0"/>
              </a:rPr>
              <a:t>euros</a:t>
            </a:r>
            <a:r>
              <a:rPr lang="en-GB" sz="1500" dirty="0" smtClean="0">
                <a:solidFill>
                  <a:srgbClr val="000099"/>
                </a:solidFill>
                <a:latin typeface="+mj-lt"/>
                <a:cs typeface="Times New Roman" pitchFamily="18" charset="0"/>
              </a:rPr>
              <a:t> and sixty two euro cents)  by way of reducing the nominal value of the A-share (current nominal value is 10 (ten) </a:t>
            </a:r>
            <a:r>
              <a:rPr lang="en-GB" sz="1500" dirty="0" err="1" smtClean="0">
                <a:solidFill>
                  <a:srgbClr val="000099"/>
                </a:solidFill>
                <a:latin typeface="+mj-lt"/>
                <a:cs typeface="Times New Roman" pitchFamily="18" charset="0"/>
              </a:rPr>
              <a:t>kroons</a:t>
            </a:r>
            <a:r>
              <a:rPr lang="en-GB" sz="1500" dirty="0" smtClean="0">
                <a:solidFill>
                  <a:srgbClr val="000099"/>
                </a:solidFill>
                <a:latin typeface="+mj-lt"/>
                <a:cs typeface="Times New Roman" pitchFamily="18" charset="0"/>
              </a:rPr>
              <a:t>) to 0.60 </a:t>
            </a:r>
            <a:r>
              <a:rPr lang="en-GB" sz="1500" dirty="0" err="1" smtClean="0">
                <a:solidFill>
                  <a:srgbClr val="000099"/>
                </a:solidFill>
                <a:latin typeface="+mj-lt"/>
                <a:cs typeface="Times New Roman" pitchFamily="18" charset="0"/>
              </a:rPr>
              <a:t>euros</a:t>
            </a:r>
            <a:r>
              <a:rPr lang="en-GB" sz="1500" dirty="0" smtClean="0">
                <a:solidFill>
                  <a:srgbClr val="000099"/>
                </a:solidFill>
                <a:latin typeface="+mj-lt"/>
                <a:cs typeface="Times New Roman" pitchFamily="18" charset="0"/>
              </a:rPr>
              <a:t> (sixty euro cents) and by way of reducing the nominal value of B-share (current nominal value is 1000 (one thousand) </a:t>
            </a:r>
            <a:r>
              <a:rPr lang="en-GB" sz="1500" dirty="0" err="1" smtClean="0">
                <a:solidFill>
                  <a:srgbClr val="000099"/>
                </a:solidFill>
                <a:latin typeface="+mj-lt"/>
                <a:cs typeface="Times New Roman" pitchFamily="18" charset="0"/>
              </a:rPr>
              <a:t>kroons</a:t>
            </a:r>
            <a:r>
              <a:rPr lang="en-GB" sz="1500" dirty="0" smtClean="0">
                <a:solidFill>
                  <a:srgbClr val="000099"/>
                </a:solidFill>
                <a:latin typeface="+mj-lt"/>
                <a:cs typeface="Times New Roman" pitchFamily="18" charset="0"/>
              </a:rPr>
              <a:t>) to 60 (sixty) </a:t>
            </a:r>
            <a:r>
              <a:rPr lang="en-GB" sz="1500" dirty="0" err="1" smtClean="0">
                <a:solidFill>
                  <a:srgbClr val="000099"/>
                </a:solidFill>
                <a:latin typeface="+mj-lt"/>
                <a:cs typeface="Times New Roman" pitchFamily="18" charset="0"/>
              </a:rPr>
              <a:t>euros</a:t>
            </a:r>
            <a:r>
              <a:rPr lang="en-GB" sz="1500" dirty="0" smtClean="0">
                <a:solidFill>
                  <a:srgbClr val="000099"/>
                </a:solidFill>
                <a:latin typeface="+mj-lt"/>
                <a:cs typeface="Times New Roman" pitchFamily="18" charset="0"/>
              </a:rPr>
              <a:t>, whereas the value of the share capital shall reduce without making any disbursements, with the new value of share capital being 12 000 060 (twelve million and sixty) </a:t>
            </a:r>
            <a:r>
              <a:rPr lang="en-GB" sz="1500" dirty="0" err="1" smtClean="0">
                <a:solidFill>
                  <a:srgbClr val="000099"/>
                </a:solidFill>
                <a:latin typeface="+mj-lt"/>
                <a:cs typeface="Times New Roman" pitchFamily="18" charset="0"/>
              </a:rPr>
              <a:t>euros</a:t>
            </a:r>
            <a:r>
              <a:rPr lang="en-GB" sz="1500" dirty="0" smtClean="0">
                <a:solidFill>
                  <a:srgbClr val="000099"/>
                </a:solidFill>
                <a:latin typeface="+mj-lt"/>
                <a:cs typeface="Times New Roman" pitchFamily="18" charset="0"/>
              </a:rPr>
              <a:t>. The rounding of the result of the conversion of the nominal value of shares has no legal consequences</a:t>
            </a:r>
            <a:r>
              <a:rPr lang="et-EE" sz="1500" dirty="0" smtClean="0">
                <a:solidFill>
                  <a:srgbClr val="000099"/>
                </a:solidFill>
                <a:latin typeface="+mj-lt"/>
                <a:cs typeface="Times New Roman" pitchFamily="18" charset="0"/>
              </a:rPr>
              <a:t>.</a:t>
            </a:r>
            <a:endParaRPr lang="en-US" sz="1500" dirty="0" smtClean="0">
              <a:solidFill>
                <a:srgbClr val="000099"/>
              </a:solidFill>
              <a:latin typeface="+mj-lt"/>
              <a:cs typeface="Times New Roman" pitchFamily="18" charset="0"/>
            </a:endParaRPr>
          </a:p>
        </p:txBody>
      </p:sp>
      <p:sp>
        <p:nvSpPr>
          <p:cNvPr id="139269" name="Rectangle 1029"/>
          <p:cNvSpPr>
            <a:spLocks noChangeArrowheads="1"/>
          </p:cNvSpPr>
          <p:nvPr/>
        </p:nvSpPr>
        <p:spPr bwMode="auto">
          <a:xfrm>
            <a:off x="457200" y="1071563"/>
            <a:ext cx="8229600"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2000" dirty="0" err="1" smtClean="0">
                <a:solidFill>
                  <a:srgbClr val="000099"/>
                </a:solidFill>
                <a:latin typeface="+mn-lt"/>
                <a:cs typeface="Times New Roman" pitchFamily="18" charset="0"/>
              </a:rPr>
              <a:t>Aktsiate</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nimiväärtuse</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ning</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aktsiakapitali</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suuruse</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vähendamine</a:t>
            </a:r>
            <a:r>
              <a:rPr lang="en-US" sz="2000" dirty="0" smtClean="0">
                <a:solidFill>
                  <a:srgbClr val="000099"/>
                </a:solidFill>
                <a:latin typeface="+mn-lt"/>
                <a:cs typeface="Times New Roman" pitchFamily="18" charset="0"/>
              </a:rPr>
              <a:t>/ </a:t>
            </a:r>
            <a:endParaRPr lang="et-EE" sz="2000" dirty="0" smtClean="0">
              <a:solidFill>
                <a:srgbClr val="000099"/>
              </a:solidFill>
              <a:latin typeface="+mn-lt"/>
              <a:cs typeface="Times New Roman" pitchFamily="18" charset="0"/>
            </a:endParaRPr>
          </a:p>
          <a:p>
            <a:pPr marL="609600" indent="-609600" algn="ctr" eaLnBrk="1" hangingPunct="1"/>
            <a:r>
              <a:rPr lang="en-US" sz="2000" dirty="0" smtClean="0">
                <a:solidFill>
                  <a:srgbClr val="000099"/>
                </a:solidFill>
                <a:latin typeface="+mn-lt"/>
                <a:cs typeface="Times New Roman" pitchFamily="18" charset="0"/>
              </a:rPr>
              <a:t>Decreasing the nominal value of shares and the total value of share capital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4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4</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68963" name="Rectangle 3"/>
          <p:cNvSpPr>
            <a:spLocks noGrp="1" noChangeArrowheads="1"/>
          </p:cNvSpPr>
          <p:nvPr>
            <p:ph type="body" idx="1"/>
          </p:nvPr>
        </p:nvSpPr>
        <p:spPr>
          <a:xfrm>
            <a:off x="500063" y="1828800"/>
            <a:ext cx="8229600" cy="4437245"/>
          </a:xfrm>
        </p:spPr>
        <p:txBody>
          <a:bodyPr/>
          <a:lstStyle/>
          <a:p>
            <a:pPr marL="269875" indent="-269875" algn="just" defTabSz="914400">
              <a:spcBef>
                <a:spcPct val="0"/>
              </a:spcBef>
              <a:defRPr/>
            </a:pPr>
            <a:r>
              <a:rPr lang="et-EE" sz="1400" dirty="0" smtClean="0">
                <a:solidFill>
                  <a:srgbClr val="0000FF"/>
                </a:solidFill>
                <a:latin typeface="+mn-lt"/>
                <a:cs typeface="Tahoma"/>
              </a:rPr>
              <a:t>Seoses nõudega konverteerida aktsiakapital kroonidest eurodesse vähendada Seltsi aktsiakapitali, vähendades A-aktsia nimiväärtust (senine nimiväärtus on 10 (kümme) krooni) </a:t>
            </a:r>
            <a:r>
              <a:rPr lang="et-EE" sz="1400" dirty="0" err="1" smtClean="0">
                <a:solidFill>
                  <a:srgbClr val="0000FF"/>
                </a:solidFill>
                <a:latin typeface="+mn-lt"/>
                <a:cs typeface="Tahoma"/>
              </a:rPr>
              <a:t>0,60€-ni</a:t>
            </a:r>
            <a:r>
              <a:rPr lang="et-EE" sz="1400" dirty="0" smtClean="0">
                <a:solidFill>
                  <a:srgbClr val="0000FF"/>
                </a:solidFill>
                <a:latin typeface="+mn-lt"/>
                <a:cs typeface="Tahoma"/>
              </a:rPr>
              <a:t> (kuuekümne eurosendini) ning vähendades B-aktsia nimiväärtust (senine nimiväärtus on 1000 (üks tuhat) krooni)  </a:t>
            </a:r>
            <a:r>
              <a:rPr lang="et-EE" sz="1400" dirty="0" err="1" smtClean="0">
                <a:solidFill>
                  <a:srgbClr val="0000FF"/>
                </a:solidFill>
                <a:latin typeface="+mn-lt"/>
                <a:cs typeface="Tahoma"/>
              </a:rPr>
              <a:t>60€-ni</a:t>
            </a:r>
            <a:r>
              <a:rPr lang="et-EE" sz="1400" dirty="0" smtClean="0">
                <a:solidFill>
                  <a:srgbClr val="0000FF"/>
                </a:solidFill>
                <a:latin typeface="+mn-lt"/>
                <a:cs typeface="Tahoma"/>
              </a:rPr>
              <a:t> (kuuekümne euroni), kusjuures aktsiakapital väheneb väljamakseid tegemata 782 </a:t>
            </a:r>
            <a:r>
              <a:rPr lang="et-EE" sz="1400" dirty="0" err="1" smtClean="0">
                <a:solidFill>
                  <a:srgbClr val="0000FF"/>
                </a:solidFill>
                <a:latin typeface="+mn-lt"/>
                <a:cs typeface="Tahoma"/>
              </a:rPr>
              <a:t>333,62€</a:t>
            </a:r>
            <a:r>
              <a:rPr lang="et-EE" sz="1400" dirty="0" smtClean="0">
                <a:solidFill>
                  <a:srgbClr val="0000FF"/>
                </a:solidFill>
                <a:latin typeface="+mn-lt"/>
                <a:cs typeface="Tahoma"/>
              </a:rPr>
              <a:t> (seitsmesaja kaheksakümne kahe tuhande kolmesaja kolmekümne kolme euro ja kuuekümne kahe eurosendi) võrra ning uueks aktsiakapitali suuruseks on </a:t>
            </a:r>
            <a:r>
              <a:rPr lang="et-EE" sz="1400" dirty="0" err="1" smtClean="0">
                <a:solidFill>
                  <a:srgbClr val="0000FF"/>
                </a:solidFill>
                <a:latin typeface="+mn-lt"/>
                <a:cs typeface="Tahoma"/>
              </a:rPr>
              <a:t>12 000</a:t>
            </a:r>
            <a:r>
              <a:rPr lang="et-EE" sz="1400" dirty="0" smtClean="0">
                <a:solidFill>
                  <a:srgbClr val="0000FF"/>
                </a:solidFill>
                <a:latin typeface="+mn-lt"/>
                <a:cs typeface="Tahoma"/>
              </a:rPr>
              <a:t> </a:t>
            </a:r>
            <a:r>
              <a:rPr lang="et-EE" sz="1400" dirty="0" err="1" smtClean="0">
                <a:solidFill>
                  <a:srgbClr val="0000FF"/>
                </a:solidFill>
                <a:latin typeface="+mn-lt"/>
                <a:cs typeface="Tahoma"/>
              </a:rPr>
              <a:t>060€</a:t>
            </a:r>
            <a:r>
              <a:rPr lang="et-EE" sz="1400" dirty="0" smtClean="0">
                <a:solidFill>
                  <a:srgbClr val="0000FF"/>
                </a:solidFill>
                <a:latin typeface="+mn-lt"/>
                <a:cs typeface="Tahoma"/>
              </a:rPr>
              <a:t> (kaksteist miljonit kuuskümmend eurot). Aktsiate nimiväärtuste ümberarvestamise tulemi ümardamisel ei ole õiguslikku tähendust.</a:t>
            </a:r>
          </a:p>
          <a:p>
            <a:pPr algn="just" eaLnBrk="1" hangingPunct="1"/>
            <a:endParaRPr lang="en-GB" sz="1400" dirty="0" smtClean="0">
              <a:solidFill>
                <a:srgbClr val="0000FF"/>
              </a:solidFill>
              <a:latin typeface="+mn-lt"/>
            </a:endParaRPr>
          </a:p>
          <a:p>
            <a:pPr marL="269875" indent="-269875" algn="just" defTabSz="914400">
              <a:spcBef>
                <a:spcPct val="0"/>
              </a:spcBef>
              <a:defRPr/>
            </a:pPr>
            <a:r>
              <a:rPr lang="et-EE" sz="1400" dirty="0" smtClean="0">
                <a:solidFill>
                  <a:srgbClr val="000099"/>
                </a:solidFill>
                <a:latin typeface="+mn-lt"/>
                <a:cs typeface="Times New Roman" pitchFamily="18" charset="0"/>
              </a:rPr>
              <a:t>I</a:t>
            </a:r>
            <a:r>
              <a:rPr lang="en-GB" sz="1400" dirty="0" smtClean="0">
                <a:solidFill>
                  <a:srgbClr val="000099"/>
                </a:solidFill>
                <a:latin typeface="+mn-lt"/>
                <a:cs typeface="Times New Roman" pitchFamily="18" charset="0"/>
              </a:rPr>
              <a:t>n connection with the requirement to convert share capital from </a:t>
            </a:r>
            <a:r>
              <a:rPr lang="en-GB" sz="1400" dirty="0" err="1" smtClean="0">
                <a:solidFill>
                  <a:srgbClr val="000099"/>
                </a:solidFill>
                <a:latin typeface="+mn-lt"/>
                <a:cs typeface="Times New Roman" pitchFamily="18" charset="0"/>
              </a:rPr>
              <a:t>kroons</a:t>
            </a:r>
            <a:r>
              <a:rPr lang="en-GB" sz="1400" dirty="0" smtClean="0">
                <a:solidFill>
                  <a:srgbClr val="000099"/>
                </a:solidFill>
                <a:latin typeface="+mn-lt"/>
                <a:cs typeface="Times New Roman" pitchFamily="18" charset="0"/>
              </a:rPr>
              <a:t> to </a:t>
            </a:r>
            <a:r>
              <a:rPr lang="en-GB" sz="1400" dirty="0" err="1" smtClean="0">
                <a:solidFill>
                  <a:srgbClr val="000099"/>
                </a:solidFill>
                <a:latin typeface="+mn-lt"/>
                <a:cs typeface="Times New Roman" pitchFamily="18" charset="0"/>
              </a:rPr>
              <a:t>euros</a:t>
            </a:r>
            <a:r>
              <a:rPr lang="en-GB" sz="1400" dirty="0" smtClean="0">
                <a:solidFill>
                  <a:srgbClr val="000099"/>
                </a:solidFill>
                <a:latin typeface="+mn-lt"/>
                <a:cs typeface="Times New Roman" pitchFamily="18" charset="0"/>
              </a:rPr>
              <a:t>, to reduce the share capital of the Company by 782 333,62 </a:t>
            </a:r>
            <a:r>
              <a:rPr lang="en-GB" sz="1400" dirty="0" err="1" smtClean="0">
                <a:solidFill>
                  <a:srgbClr val="000099"/>
                </a:solidFill>
                <a:latin typeface="+mn-lt"/>
                <a:cs typeface="Times New Roman" pitchFamily="18" charset="0"/>
              </a:rPr>
              <a:t>euros</a:t>
            </a:r>
            <a:r>
              <a:rPr lang="en-GB" sz="1400" dirty="0" smtClean="0">
                <a:solidFill>
                  <a:srgbClr val="000099"/>
                </a:solidFill>
                <a:latin typeface="+mn-lt"/>
                <a:cs typeface="Times New Roman" pitchFamily="18" charset="0"/>
              </a:rPr>
              <a:t> (seven hundred and eighty two thousand three hundred and thirty three </a:t>
            </a:r>
            <a:r>
              <a:rPr lang="en-GB" sz="1400" dirty="0" err="1" smtClean="0">
                <a:solidFill>
                  <a:srgbClr val="000099"/>
                </a:solidFill>
                <a:latin typeface="+mn-lt"/>
                <a:cs typeface="Times New Roman" pitchFamily="18" charset="0"/>
              </a:rPr>
              <a:t>euros</a:t>
            </a:r>
            <a:r>
              <a:rPr lang="en-GB" sz="1400" dirty="0" smtClean="0">
                <a:solidFill>
                  <a:srgbClr val="000099"/>
                </a:solidFill>
                <a:latin typeface="+mn-lt"/>
                <a:cs typeface="Times New Roman" pitchFamily="18" charset="0"/>
              </a:rPr>
              <a:t> and sixty two euro cents)  by way of reducing the nominal value of the A-share (current nominal value is 10 (ten) </a:t>
            </a:r>
            <a:r>
              <a:rPr lang="en-GB" sz="1400" dirty="0" err="1" smtClean="0">
                <a:solidFill>
                  <a:srgbClr val="000099"/>
                </a:solidFill>
                <a:latin typeface="+mn-lt"/>
                <a:cs typeface="Times New Roman" pitchFamily="18" charset="0"/>
              </a:rPr>
              <a:t>kroons</a:t>
            </a:r>
            <a:r>
              <a:rPr lang="en-GB" sz="1400" dirty="0" smtClean="0">
                <a:solidFill>
                  <a:srgbClr val="000099"/>
                </a:solidFill>
                <a:latin typeface="+mn-lt"/>
                <a:cs typeface="Times New Roman" pitchFamily="18" charset="0"/>
              </a:rPr>
              <a:t>) to 0.60 </a:t>
            </a:r>
            <a:r>
              <a:rPr lang="en-GB" sz="1400" dirty="0" err="1" smtClean="0">
                <a:solidFill>
                  <a:srgbClr val="000099"/>
                </a:solidFill>
                <a:latin typeface="+mn-lt"/>
                <a:cs typeface="Times New Roman" pitchFamily="18" charset="0"/>
              </a:rPr>
              <a:t>euros</a:t>
            </a:r>
            <a:r>
              <a:rPr lang="en-GB" sz="1400" dirty="0" smtClean="0">
                <a:solidFill>
                  <a:srgbClr val="000099"/>
                </a:solidFill>
                <a:latin typeface="+mn-lt"/>
                <a:cs typeface="Times New Roman" pitchFamily="18" charset="0"/>
              </a:rPr>
              <a:t> (sixty euro cents) and by way of reducing the nominal value of B-share (current nominal value is 1000 (one thousand) </a:t>
            </a:r>
            <a:r>
              <a:rPr lang="en-GB" sz="1400" dirty="0" err="1" smtClean="0">
                <a:solidFill>
                  <a:srgbClr val="000099"/>
                </a:solidFill>
                <a:latin typeface="+mn-lt"/>
                <a:cs typeface="Times New Roman" pitchFamily="18" charset="0"/>
              </a:rPr>
              <a:t>kroons</a:t>
            </a:r>
            <a:r>
              <a:rPr lang="en-GB" sz="1400" dirty="0" smtClean="0">
                <a:solidFill>
                  <a:srgbClr val="000099"/>
                </a:solidFill>
                <a:latin typeface="+mn-lt"/>
                <a:cs typeface="Times New Roman" pitchFamily="18" charset="0"/>
              </a:rPr>
              <a:t>) to 60 (sixty) </a:t>
            </a:r>
            <a:r>
              <a:rPr lang="en-GB" sz="1400" dirty="0" err="1" smtClean="0">
                <a:solidFill>
                  <a:srgbClr val="000099"/>
                </a:solidFill>
                <a:latin typeface="+mn-lt"/>
                <a:cs typeface="Times New Roman" pitchFamily="18" charset="0"/>
              </a:rPr>
              <a:t>euros</a:t>
            </a:r>
            <a:r>
              <a:rPr lang="en-GB" sz="1400" dirty="0" smtClean="0">
                <a:solidFill>
                  <a:srgbClr val="000099"/>
                </a:solidFill>
                <a:latin typeface="+mn-lt"/>
                <a:cs typeface="Times New Roman" pitchFamily="18" charset="0"/>
              </a:rPr>
              <a:t>, whereas the value of the share capital shall reduce without making any disbursements, with the new value of share capital being 12 000 060 (twelve million and sixty) </a:t>
            </a:r>
            <a:r>
              <a:rPr lang="en-GB" sz="1400" dirty="0" err="1" smtClean="0">
                <a:solidFill>
                  <a:srgbClr val="000099"/>
                </a:solidFill>
                <a:latin typeface="+mn-lt"/>
                <a:cs typeface="Times New Roman" pitchFamily="18" charset="0"/>
              </a:rPr>
              <a:t>euros</a:t>
            </a:r>
            <a:r>
              <a:rPr lang="en-GB" sz="1400" dirty="0" smtClean="0">
                <a:solidFill>
                  <a:srgbClr val="000099"/>
                </a:solidFill>
                <a:latin typeface="+mn-lt"/>
                <a:cs typeface="Times New Roman" pitchFamily="18" charset="0"/>
              </a:rPr>
              <a:t>. The rounding of the result of the conversion of the nominal value of shares has no legal consequences</a:t>
            </a:r>
            <a:r>
              <a:rPr lang="et-EE" sz="1400" dirty="0" smtClean="0">
                <a:solidFill>
                  <a:srgbClr val="000099"/>
                </a:solidFill>
                <a:latin typeface="+mn-lt"/>
                <a:cs typeface="Times New Roman" pitchFamily="18" charset="0"/>
              </a:rPr>
              <a:t>.</a:t>
            </a:r>
            <a:endParaRPr lang="en-US" sz="1400" dirty="0" smtClean="0">
              <a:solidFill>
                <a:srgbClr val="000099"/>
              </a:solidFill>
              <a:latin typeface="+mn-lt"/>
              <a:cs typeface="Times New Roman" pitchFamily="18" charset="0"/>
            </a:endParaRPr>
          </a:p>
          <a:p>
            <a:pPr algn="just" eaLnBrk="1" hangingPunct="1"/>
            <a:endParaRPr lang="et-EE" sz="1400" dirty="0" smtClean="0">
              <a:solidFill>
                <a:srgbClr val="000099"/>
              </a:solidFill>
              <a:latin typeface="+mn-lt"/>
              <a:cs typeface="Times New Roman" pitchFamily="18" charset="0"/>
            </a:endParaRPr>
          </a:p>
          <a:p>
            <a:pPr algn="just" eaLnBrk="1" hangingPunct="1">
              <a:buFont typeface="Wingdings" pitchFamily="2" charset="2"/>
              <a:buNone/>
            </a:pPr>
            <a:endParaRPr lang="en-GB" sz="1400" dirty="0" smtClean="0">
              <a:latin typeface="+mn-lt"/>
            </a:endParaRPr>
          </a:p>
        </p:txBody>
      </p:sp>
      <p:sp>
        <p:nvSpPr>
          <p:cNvPr id="6" name="Text Box 5"/>
          <p:cNvSpPr txBox="1">
            <a:spLocks noChangeArrowheads="1"/>
          </p:cNvSpPr>
          <p:nvPr/>
        </p:nvSpPr>
        <p:spPr bwMode="auto">
          <a:xfrm>
            <a:off x="2428875" y="5572125"/>
            <a:ext cx="3845155" cy="523220"/>
          </a:xfrm>
          <a:prstGeom prst="rect">
            <a:avLst/>
          </a:prstGeom>
          <a:noFill/>
          <a:ln w="9525">
            <a:noFill/>
            <a:miter lim="800000"/>
            <a:headEnd/>
            <a:tailEnd/>
          </a:ln>
        </p:spPr>
        <p:txBody>
          <a:bodyPr wrap="none">
            <a:spAutoFit/>
          </a:bodyPr>
          <a:lstStyle/>
          <a:p>
            <a:r>
              <a:rPr lang="et-EE" sz="2800" dirty="0">
                <a:solidFill>
                  <a:srgbClr val="000099"/>
                </a:solidFill>
                <a:latin typeface="+mn-lt"/>
              </a:rPr>
              <a:t>HÄÄLETAMINE / </a:t>
            </a:r>
            <a:r>
              <a:rPr lang="et-EE" sz="2800" dirty="0" err="1">
                <a:solidFill>
                  <a:srgbClr val="000099"/>
                </a:solidFill>
                <a:latin typeface="+mn-lt"/>
              </a:rPr>
              <a:t>VOTING</a:t>
            </a:r>
            <a:r>
              <a:rPr lang="et-EE" sz="2800" dirty="0">
                <a:solidFill>
                  <a:srgbClr val="000099"/>
                </a:solidFill>
                <a:latin typeface="+mn-lt"/>
              </a:rPr>
              <a:t> </a:t>
            </a:r>
            <a:endParaRPr lang="en-GB" sz="2800" dirty="0">
              <a:solidFill>
                <a:srgbClr val="000099"/>
              </a:solidFill>
              <a:latin typeface="+mn-lt"/>
            </a:endParaRPr>
          </a:p>
        </p:txBody>
      </p:sp>
      <p:sp>
        <p:nvSpPr>
          <p:cNvPr id="9" name="Rectangle 1029"/>
          <p:cNvSpPr>
            <a:spLocks noChangeArrowheads="1"/>
          </p:cNvSpPr>
          <p:nvPr/>
        </p:nvSpPr>
        <p:spPr bwMode="auto">
          <a:xfrm>
            <a:off x="457200" y="1071563"/>
            <a:ext cx="8229600"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2000" dirty="0" err="1" smtClean="0">
                <a:solidFill>
                  <a:srgbClr val="000099"/>
                </a:solidFill>
                <a:latin typeface="+mn-lt"/>
                <a:cs typeface="Times New Roman" pitchFamily="18" charset="0"/>
              </a:rPr>
              <a:t>Aktsiate</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nimiväärtuse</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ning</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aktsiakapitali</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suuruse</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vähendamine</a:t>
            </a:r>
            <a:r>
              <a:rPr lang="en-US" sz="2000" dirty="0" smtClean="0">
                <a:solidFill>
                  <a:srgbClr val="000099"/>
                </a:solidFill>
                <a:latin typeface="+mn-lt"/>
                <a:cs typeface="Times New Roman" pitchFamily="18" charset="0"/>
              </a:rPr>
              <a:t>/ </a:t>
            </a:r>
            <a:endParaRPr lang="et-EE" sz="2000" dirty="0" smtClean="0">
              <a:solidFill>
                <a:srgbClr val="000099"/>
              </a:solidFill>
              <a:latin typeface="+mn-lt"/>
              <a:cs typeface="Times New Roman" pitchFamily="18" charset="0"/>
            </a:endParaRPr>
          </a:p>
          <a:p>
            <a:pPr marL="609600" indent="-609600" algn="ctr" eaLnBrk="1" hangingPunct="1"/>
            <a:r>
              <a:rPr lang="en-US" sz="2000" dirty="0" smtClean="0">
                <a:solidFill>
                  <a:srgbClr val="000099"/>
                </a:solidFill>
                <a:latin typeface="+mn-lt"/>
                <a:cs typeface="Times New Roman" pitchFamily="18" charset="0"/>
              </a:rPr>
              <a:t>Decreasing the nominal value of shares and the total value of share capital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918895"/>
          </a:xfrm>
        </p:spPr>
        <p:txBody>
          <a:bodyPr/>
          <a:lstStyle/>
          <a:p>
            <a:pPr eaLnBrk="1" hangingPunct="1"/>
            <a:r>
              <a:rPr lang="et-EE" sz="3200" dirty="0" smtClean="0">
                <a:solidFill>
                  <a:srgbClr val="0000FF"/>
                </a:solidFill>
              </a:rPr>
              <a:t>Sissejuhatus </a:t>
            </a:r>
            <a:r>
              <a:rPr lang="et-EE" sz="3200" dirty="0" smtClean="0">
                <a:solidFill>
                  <a:srgbClr val="000099"/>
                </a:solidFill>
              </a:rPr>
              <a:t>/ </a:t>
            </a:r>
            <a:r>
              <a:rPr lang="en-GB" sz="3200" dirty="0" smtClean="0">
                <a:solidFill>
                  <a:srgbClr val="000099"/>
                </a:solidFill>
              </a:rPr>
              <a:t>Introduction</a:t>
            </a:r>
          </a:p>
        </p:txBody>
      </p:sp>
      <p:sp>
        <p:nvSpPr>
          <p:cNvPr id="3075" name="Rectangle 3"/>
          <p:cNvSpPr>
            <a:spLocks noGrp="1" noChangeArrowheads="1"/>
          </p:cNvSpPr>
          <p:nvPr>
            <p:ph type="body" idx="1"/>
          </p:nvPr>
        </p:nvSpPr>
        <p:spPr>
          <a:xfrm>
            <a:off x="381000" y="1193533"/>
            <a:ext cx="8305800" cy="5005721"/>
          </a:xfrm>
        </p:spPr>
        <p:txBody>
          <a:bodyPr/>
          <a:lstStyle/>
          <a:p>
            <a:pPr marL="476250" indent="-476250" eaLnBrk="1" hangingPunct="1">
              <a:spcBef>
                <a:spcPts val="300"/>
              </a:spcBef>
              <a:defRPr/>
            </a:pPr>
            <a:r>
              <a:rPr lang="et-EE" sz="2000" dirty="0" smtClean="0">
                <a:solidFill>
                  <a:srgbClr val="0000FF"/>
                </a:solidFill>
              </a:rPr>
              <a:t>Juhatuse liikmed </a:t>
            </a:r>
            <a:r>
              <a:rPr lang="et-EE" sz="2000" dirty="0" smtClean="0">
                <a:solidFill>
                  <a:srgbClr val="000099"/>
                </a:solidFill>
              </a:rPr>
              <a:t>/ </a:t>
            </a:r>
            <a:r>
              <a:rPr lang="en-GB" sz="2000" dirty="0" smtClean="0">
                <a:solidFill>
                  <a:srgbClr val="000099"/>
                </a:solidFill>
              </a:rPr>
              <a:t>Members of the Management Board</a:t>
            </a:r>
            <a:endParaRPr lang="en-GB" sz="2000" dirty="0" smtClean="0">
              <a:solidFill>
                <a:srgbClr val="0000FF"/>
              </a:solidFill>
            </a:endParaRPr>
          </a:p>
          <a:p>
            <a:pPr marL="476250" indent="-476250" eaLnBrk="1" hangingPunct="1">
              <a:spcBef>
                <a:spcPts val="300"/>
              </a:spcBef>
              <a:buFont typeface="Wingdings" pitchFamily="2" charset="2"/>
              <a:buNone/>
              <a:defRPr/>
            </a:pPr>
            <a:r>
              <a:rPr lang="en-GB" sz="1800" dirty="0" smtClean="0">
                <a:solidFill>
                  <a:srgbClr val="000099"/>
                </a:solidFill>
              </a:rPr>
              <a:t>	</a:t>
            </a:r>
            <a:r>
              <a:rPr lang="et-EE" sz="1800" dirty="0" smtClean="0">
                <a:solidFill>
                  <a:srgbClr val="000099"/>
                </a:solidFill>
              </a:rPr>
              <a:t>	</a:t>
            </a:r>
            <a:r>
              <a:rPr lang="en-GB" sz="1600" dirty="0" smtClean="0">
                <a:solidFill>
                  <a:srgbClr val="000099"/>
                </a:solidFill>
              </a:rPr>
              <a:t>Ian Plenderleith, Robert Thomas Yuille, </a:t>
            </a:r>
            <a:r>
              <a:rPr lang="et-EE" sz="1600" dirty="0" smtClean="0">
                <a:solidFill>
                  <a:srgbClr val="000099"/>
                </a:solidFill>
              </a:rPr>
              <a:t>Siiri Lahe</a:t>
            </a:r>
            <a:endParaRPr lang="en-GB" sz="1600" dirty="0" smtClean="0">
              <a:solidFill>
                <a:srgbClr val="000099"/>
              </a:solidFill>
            </a:endParaRPr>
          </a:p>
          <a:p>
            <a:pPr marL="476250" indent="-476250" eaLnBrk="1" hangingPunct="1">
              <a:spcBef>
                <a:spcPts val="300"/>
              </a:spcBef>
              <a:defRPr/>
            </a:pPr>
            <a:r>
              <a:rPr lang="et-EE" sz="2000" dirty="0" smtClean="0">
                <a:solidFill>
                  <a:srgbClr val="0000FF"/>
                </a:solidFill>
              </a:rPr>
              <a:t>Nõukogu liikmed </a:t>
            </a:r>
            <a:r>
              <a:rPr lang="et-EE" sz="2000" dirty="0" smtClean="0">
                <a:solidFill>
                  <a:srgbClr val="000099"/>
                </a:solidFill>
              </a:rPr>
              <a:t>/ </a:t>
            </a:r>
            <a:r>
              <a:rPr lang="en-GB" sz="2000" dirty="0" smtClean="0">
                <a:solidFill>
                  <a:srgbClr val="000099"/>
                </a:solidFill>
              </a:rPr>
              <a:t>Members of the Supervisory Council</a:t>
            </a:r>
            <a:endParaRPr lang="en-GB" sz="2000" dirty="0" smtClean="0">
              <a:solidFill>
                <a:srgbClr val="0000FF"/>
              </a:solidFill>
            </a:endParaRPr>
          </a:p>
          <a:p>
            <a:pPr marL="895350" indent="-476250" eaLnBrk="1" hangingPunct="1">
              <a:spcBef>
                <a:spcPts val="300"/>
              </a:spcBef>
              <a:buFont typeface="Wingdings" pitchFamily="2" charset="2"/>
              <a:buNone/>
              <a:defRPr/>
            </a:pPr>
            <a:r>
              <a:rPr lang="et-EE" sz="1800" dirty="0" smtClean="0">
                <a:solidFill>
                  <a:srgbClr val="FF0000"/>
                </a:solidFill>
              </a:rPr>
              <a:t>	</a:t>
            </a:r>
            <a:r>
              <a:rPr lang="en-GB" sz="1600" dirty="0" smtClean="0">
                <a:solidFill>
                  <a:srgbClr val="000099"/>
                </a:solidFill>
              </a:rPr>
              <a:t>Bob Gallienne</a:t>
            </a:r>
          </a:p>
          <a:p>
            <a:pPr marL="476250" indent="-476250" eaLnBrk="1" hangingPunct="1">
              <a:spcBef>
                <a:spcPts val="300"/>
              </a:spcBef>
              <a:defRPr/>
            </a:pPr>
            <a:r>
              <a:rPr lang="et-EE" sz="2000" dirty="0" smtClean="0">
                <a:solidFill>
                  <a:srgbClr val="0000FF"/>
                </a:solidFill>
              </a:rPr>
              <a:t>Juhtivaudiitor</a:t>
            </a:r>
            <a:r>
              <a:rPr lang="et-EE" sz="2000" dirty="0" smtClean="0">
                <a:solidFill>
                  <a:srgbClr val="000099"/>
                </a:solidFill>
              </a:rPr>
              <a:t> / L</a:t>
            </a:r>
            <a:r>
              <a:rPr lang="en-GB" sz="2000" dirty="0" err="1" smtClean="0">
                <a:solidFill>
                  <a:srgbClr val="000099"/>
                </a:solidFill>
                <a:cs typeface="Times New Roman" pitchFamily="18" charset="0"/>
              </a:rPr>
              <a:t>ead</a:t>
            </a:r>
            <a:r>
              <a:rPr lang="en-GB" sz="2000" dirty="0" smtClean="0">
                <a:solidFill>
                  <a:srgbClr val="000099"/>
                </a:solidFill>
                <a:cs typeface="Times New Roman" pitchFamily="18" charset="0"/>
              </a:rPr>
              <a:t> auditor </a:t>
            </a:r>
            <a:r>
              <a:rPr lang="et-EE" sz="2000" dirty="0" smtClean="0">
                <a:solidFill>
                  <a:srgbClr val="000099"/>
                </a:solidFill>
              </a:rPr>
              <a:t>- </a:t>
            </a:r>
            <a:r>
              <a:rPr lang="en-GB" sz="2000" dirty="0" smtClean="0">
                <a:solidFill>
                  <a:srgbClr val="000099"/>
                </a:solidFill>
                <a:cs typeface="Times New Roman" pitchFamily="18" charset="0"/>
              </a:rPr>
              <a:t>AS </a:t>
            </a:r>
            <a:r>
              <a:rPr lang="en-GB" sz="2000" dirty="0" smtClean="0">
                <a:solidFill>
                  <a:srgbClr val="000099"/>
                </a:solidFill>
              </a:rPr>
              <a:t>PricewaterhouseCoopers</a:t>
            </a:r>
          </a:p>
          <a:p>
            <a:pPr marL="876300" lvl="1" indent="-209550" eaLnBrk="1" hangingPunct="1">
              <a:spcBef>
                <a:spcPts val="300"/>
              </a:spcBef>
              <a:buFont typeface="Wingdings" pitchFamily="2" charset="2"/>
              <a:buNone/>
              <a:defRPr/>
            </a:pPr>
            <a:r>
              <a:rPr lang="en-GB" sz="1600" dirty="0" smtClean="0">
                <a:solidFill>
                  <a:srgbClr val="000099"/>
                </a:solidFill>
              </a:rPr>
              <a:t>	Tiit </a:t>
            </a:r>
            <a:r>
              <a:rPr lang="en-GB" sz="1600" dirty="0" err="1" smtClean="0">
                <a:solidFill>
                  <a:srgbClr val="000099"/>
                </a:solidFill>
              </a:rPr>
              <a:t>Raimla</a:t>
            </a:r>
            <a:endParaRPr lang="en-GB" sz="1600" dirty="0" smtClean="0">
              <a:solidFill>
                <a:srgbClr val="000099"/>
              </a:solidFill>
            </a:endParaRPr>
          </a:p>
          <a:p>
            <a:pPr marL="476250" indent="-476250">
              <a:spcBef>
                <a:spcPts val="300"/>
              </a:spcBef>
              <a:defRPr/>
            </a:pPr>
            <a:r>
              <a:rPr lang="et-EE" sz="2000" dirty="0" smtClean="0">
                <a:solidFill>
                  <a:srgbClr val="0000FF"/>
                </a:solidFill>
              </a:rPr>
              <a:t>Notar</a:t>
            </a:r>
            <a:r>
              <a:rPr lang="et-EE" sz="2000" dirty="0" smtClean="0"/>
              <a:t> / </a:t>
            </a:r>
            <a:r>
              <a:rPr lang="et-EE" sz="2000" dirty="0" err="1" smtClean="0">
                <a:solidFill>
                  <a:srgbClr val="000099"/>
                </a:solidFill>
              </a:rPr>
              <a:t>Notary</a:t>
            </a:r>
            <a:r>
              <a:rPr lang="et-EE" sz="2000" dirty="0" smtClean="0">
                <a:solidFill>
                  <a:srgbClr val="000099"/>
                </a:solidFill>
              </a:rPr>
              <a:t> </a:t>
            </a:r>
            <a:r>
              <a:rPr lang="et-EE" sz="2000" dirty="0" err="1" smtClean="0">
                <a:solidFill>
                  <a:srgbClr val="000099"/>
                </a:solidFill>
              </a:rPr>
              <a:t>Public</a:t>
            </a:r>
            <a:endParaRPr lang="et-EE" sz="2000" dirty="0" smtClean="0">
              <a:solidFill>
                <a:srgbClr val="000099"/>
              </a:solidFill>
            </a:endParaRPr>
          </a:p>
          <a:p>
            <a:pPr marL="476250" indent="-476250">
              <a:spcBef>
                <a:spcPts val="300"/>
              </a:spcBef>
              <a:buFont typeface="Wingdings" pitchFamily="2" charset="2"/>
              <a:buNone/>
              <a:defRPr/>
            </a:pPr>
            <a:r>
              <a:rPr lang="et-EE" sz="2400" dirty="0" smtClean="0"/>
              <a:t>		</a:t>
            </a:r>
            <a:r>
              <a:rPr lang="et-EE" sz="1600" dirty="0" smtClean="0">
                <a:solidFill>
                  <a:srgbClr val="000099"/>
                </a:solidFill>
              </a:rPr>
              <a:t>Merle Saar-Johanson</a:t>
            </a:r>
            <a:endParaRPr lang="et-EE" sz="1600" dirty="0" smtClean="0">
              <a:solidFill>
                <a:srgbClr val="FF0000"/>
              </a:solidFill>
            </a:endParaRPr>
          </a:p>
          <a:p>
            <a:pPr marL="476250" indent="-476250">
              <a:spcBef>
                <a:spcPts val="300"/>
              </a:spcBef>
              <a:defRPr/>
            </a:pPr>
            <a:r>
              <a:rPr lang="et-EE" sz="2000" dirty="0" smtClean="0">
                <a:solidFill>
                  <a:srgbClr val="0000FF"/>
                </a:solidFill>
              </a:rPr>
              <a:t>Hääletamist korraldab Eesti Väärtpaberikeskus </a:t>
            </a:r>
          </a:p>
          <a:p>
            <a:pPr marL="476250" indent="-476250">
              <a:spcBef>
                <a:spcPts val="300"/>
              </a:spcBef>
              <a:buFont typeface="Wingdings" pitchFamily="2" charset="2"/>
              <a:buNone/>
              <a:defRPr/>
            </a:pPr>
            <a:r>
              <a:rPr lang="et-EE" sz="2000" dirty="0" smtClean="0">
                <a:solidFill>
                  <a:srgbClr val="3333FF"/>
                </a:solidFill>
              </a:rPr>
              <a:t>	</a:t>
            </a:r>
            <a:r>
              <a:rPr lang="et-EE" sz="1600" dirty="0" err="1" smtClean="0">
                <a:solidFill>
                  <a:srgbClr val="000099"/>
                </a:solidFill>
              </a:rPr>
              <a:t>Voting</a:t>
            </a:r>
            <a:r>
              <a:rPr lang="et-EE" sz="1600" dirty="0" smtClean="0">
                <a:solidFill>
                  <a:srgbClr val="000099"/>
                </a:solidFill>
              </a:rPr>
              <a:t> </a:t>
            </a:r>
            <a:r>
              <a:rPr lang="et-EE" sz="1600" dirty="0" err="1" smtClean="0">
                <a:solidFill>
                  <a:srgbClr val="000099"/>
                </a:solidFill>
              </a:rPr>
              <a:t>carried</a:t>
            </a:r>
            <a:r>
              <a:rPr lang="et-EE" sz="1600" dirty="0" smtClean="0">
                <a:solidFill>
                  <a:srgbClr val="000099"/>
                </a:solidFill>
              </a:rPr>
              <a:t> </a:t>
            </a:r>
            <a:r>
              <a:rPr lang="et-EE" sz="1600" dirty="0" err="1" smtClean="0">
                <a:solidFill>
                  <a:srgbClr val="000099"/>
                </a:solidFill>
              </a:rPr>
              <a:t>out</a:t>
            </a:r>
            <a:r>
              <a:rPr lang="et-EE" sz="1600" dirty="0" smtClean="0">
                <a:solidFill>
                  <a:srgbClr val="000099"/>
                </a:solidFill>
              </a:rPr>
              <a:t> </a:t>
            </a:r>
            <a:r>
              <a:rPr lang="et-EE" sz="1600" dirty="0" err="1" smtClean="0">
                <a:solidFill>
                  <a:srgbClr val="000099"/>
                </a:solidFill>
              </a:rPr>
              <a:t>by</a:t>
            </a:r>
            <a:r>
              <a:rPr lang="et-EE" sz="1600" dirty="0" smtClean="0">
                <a:solidFill>
                  <a:srgbClr val="000099"/>
                </a:solidFill>
              </a:rPr>
              <a:t> </a:t>
            </a:r>
            <a:r>
              <a:rPr lang="en-GB" sz="1600" dirty="0" smtClean="0">
                <a:solidFill>
                  <a:srgbClr val="000099"/>
                </a:solidFill>
              </a:rPr>
              <a:t>Estonian Central Register of</a:t>
            </a:r>
            <a:r>
              <a:rPr lang="et-EE" sz="1600" dirty="0" smtClean="0">
                <a:solidFill>
                  <a:srgbClr val="000099"/>
                </a:solidFill>
              </a:rPr>
              <a:t> </a:t>
            </a:r>
            <a:r>
              <a:rPr lang="en-GB" sz="1600" dirty="0" smtClean="0">
                <a:solidFill>
                  <a:srgbClr val="000099"/>
                </a:solidFill>
              </a:rPr>
              <a:t>Securities</a:t>
            </a:r>
            <a:endParaRPr lang="et-EE" sz="1600" dirty="0" smtClean="0">
              <a:solidFill>
                <a:srgbClr val="000099"/>
              </a:solidFill>
            </a:endParaRPr>
          </a:p>
          <a:p>
            <a:pPr marL="476250" indent="-476250">
              <a:spcBef>
                <a:spcPts val="300"/>
              </a:spcBef>
              <a:defRPr/>
            </a:pPr>
            <a:r>
              <a:rPr lang="et-EE" sz="2000" dirty="0" smtClean="0">
                <a:solidFill>
                  <a:srgbClr val="0000FF"/>
                </a:solidFill>
              </a:rPr>
              <a:t>Koosoleku juhataja </a:t>
            </a:r>
            <a:r>
              <a:rPr lang="et-EE" sz="2000" dirty="0" smtClean="0"/>
              <a:t>/ </a:t>
            </a:r>
            <a:r>
              <a:rPr lang="et-EE" sz="2000" dirty="0" err="1" smtClean="0">
                <a:solidFill>
                  <a:srgbClr val="000099"/>
                </a:solidFill>
              </a:rPr>
              <a:t>Chairman</a:t>
            </a:r>
            <a:r>
              <a:rPr lang="et-EE" sz="2000" dirty="0" smtClean="0">
                <a:solidFill>
                  <a:srgbClr val="000099"/>
                </a:solidFill>
              </a:rPr>
              <a:t> </a:t>
            </a:r>
            <a:r>
              <a:rPr lang="et-EE" sz="2000" dirty="0" err="1" smtClean="0">
                <a:solidFill>
                  <a:srgbClr val="000099"/>
                </a:solidFill>
              </a:rPr>
              <a:t>of</a:t>
            </a:r>
            <a:r>
              <a:rPr lang="et-EE" sz="2000" dirty="0" smtClean="0">
                <a:solidFill>
                  <a:srgbClr val="000099"/>
                </a:solidFill>
              </a:rPr>
              <a:t> </a:t>
            </a:r>
            <a:r>
              <a:rPr lang="et-EE" sz="2000" dirty="0" err="1" smtClean="0">
                <a:solidFill>
                  <a:srgbClr val="000099"/>
                </a:solidFill>
              </a:rPr>
              <a:t>the</a:t>
            </a:r>
            <a:r>
              <a:rPr lang="et-EE" sz="2000" dirty="0" smtClean="0">
                <a:solidFill>
                  <a:srgbClr val="000099"/>
                </a:solidFill>
              </a:rPr>
              <a:t> Meeting</a:t>
            </a:r>
          </a:p>
          <a:p>
            <a:pPr marL="476250" indent="-476250">
              <a:spcBef>
                <a:spcPts val="300"/>
              </a:spcBef>
              <a:buFont typeface="Wingdings" pitchFamily="2" charset="2"/>
              <a:buNone/>
              <a:defRPr/>
            </a:pPr>
            <a:r>
              <a:rPr lang="et-EE" sz="2000" dirty="0" smtClean="0"/>
              <a:t>		</a:t>
            </a:r>
            <a:r>
              <a:rPr lang="et-EE" sz="1600" dirty="0" err="1" smtClean="0">
                <a:solidFill>
                  <a:srgbClr val="000099"/>
                </a:solidFill>
              </a:rPr>
              <a:t>Raino Paron</a:t>
            </a:r>
          </a:p>
          <a:p>
            <a:pPr marL="476250" indent="-476250">
              <a:spcBef>
                <a:spcPts val="300"/>
              </a:spcBef>
              <a:defRPr/>
            </a:pPr>
            <a:r>
              <a:rPr lang="et-EE" sz="2000" dirty="0" smtClean="0">
                <a:solidFill>
                  <a:srgbClr val="0000FF"/>
                </a:solidFill>
              </a:rPr>
              <a:t>Koosoleku protokollija </a:t>
            </a:r>
            <a:r>
              <a:rPr lang="et-EE" sz="2000" dirty="0" smtClean="0"/>
              <a:t>/ </a:t>
            </a:r>
            <a:r>
              <a:rPr lang="et-EE" sz="2000" dirty="0" err="1" smtClean="0">
                <a:solidFill>
                  <a:srgbClr val="000099"/>
                </a:solidFill>
              </a:rPr>
              <a:t>Secretary</a:t>
            </a:r>
            <a:r>
              <a:rPr lang="et-EE" sz="2000" dirty="0" smtClean="0">
                <a:solidFill>
                  <a:srgbClr val="000099"/>
                </a:solidFill>
              </a:rPr>
              <a:t> </a:t>
            </a:r>
            <a:r>
              <a:rPr lang="et-EE" sz="2000" dirty="0" err="1" smtClean="0">
                <a:solidFill>
                  <a:srgbClr val="000099"/>
                </a:solidFill>
              </a:rPr>
              <a:t>of</a:t>
            </a:r>
            <a:r>
              <a:rPr lang="et-EE" sz="2000" dirty="0" smtClean="0">
                <a:solidFill>
                  <a:srgbClr val="000099"/>
                </a:solidFill>
              </a:rPr>
              <a:t> </a:t>
            </a:r>
            <a:r>
              <a:rPr lang="et-EE" sz="2000" dirty="0" err="1" smtClean="0">
                <a:solidFill>
                  <a:srgbClr val="000099"/>
                </a:solidFill>
              </a:rPr>
              <a:t>the</a:t>
            </a:r>
            <a:r>
              <a:rPr lang="et-EE" sz="2000" dirty="0" smtClean="0">
                <a:solidFill>
                  <a:srgbClr val="000099"/>
                </a:solidFill>
              </a:rPr>
              <a:t> Meeting</a:t>
            </a:r>
          </a:p>
          <a:p>
            <a:pPr marL="476250" indent="-476250">
              <a:spcBef>
                <a:spcPts val="300"/>
              </a:spcBef>
              <a:buFont typeface="Wingdings" pitchFamily="2" charset="2"/>
              <a:buNone/>
              <a:defRPr/>
            </a:pPr>
            <a:r>
              <a:rPr lang="et-EE" sz="2400" dirty="0" smtClean="0"/>
              <a:t>		</a:t>
            </a:r>
            <a:r>
              <a:rPr lang="et-EE" sz="1600" dirty="0" err="1" smtClean="0">
                <a:solidFill>
                  <a:srgbClr val="000099"/>
                </a:solidFill>
              </a:rPr>
              <a:t>Ilona Nurmela</a:t>
            </a:r>
            <a:endParaRPr lang="en-GB" sz="1600" dirty="0" err="1" smtClean="0">
              <a:solidFill>
                <a:srgbClr val="0000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5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5</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98382" y="1722922"/>
            <a:ext cx="8388417" cy="4572000"/>
          </a:xfrm>
        </p:spPr>
        <p:txBody>
          <a:bodyPr/>
          <a:lstStyle/>
          <a:p>
            <a:pPr marL="0" lvl="0" indent="0" algn="just" defTabSz="914400">
              <a:spcBef>
                <a:spcPct val="0"/>
              </a:spcBef>
              <a:buNone/>
              <a:defRPr/>
            </a:pPr>
            <a:r>
              <a:rPr lang="et-EE" sz="1600" dirty="0" smtClean="0">
                <a:solidFill>
                  <a:srgbClr val="0000FF"/>
                </a:solidFill>
                <a:latin typeface="+mn-lt"/>
              </a:rPr>
              <a:t>Nõukogu hinnang audiitori tegevusele ja ettepanek: </a:t>
            </a:r>
          </a:p>
          <a:p>
            <a:pPr marL="269875" indent="-269875" algn="just" defTabSz="914400">
              <a:spcBef>
                <a:spcPct val="0"/>
              </a:spcBef>
              <a:defRPr/>
            </a:pPr>
            <a:r>
              <a:rPr lang="et-EE" sz="1600" dirty="0" smtClean="0">
                <a:solidFill>
                  <a:srgbClr val="0000FF"/>
                </a:solidFill>
                <a:latin typeface="+mn-lt"/>
              </a:rPr>
              <a:t>Aktsiaselts </a:t>
            </a:r>
            <a:r>
              <a:rPr lang="et-EE" sz="1600" dirty="0" err="1" smtClean="0">
                <a:solidFill>
                  <a:srgbClr val="0000FF"/>
                </a:solidFill>
                <a:latin typeface="+mn-lt"/>
              </a:rPr>
              <a:t>PricewaterhouseCoopers</a:t>
            </a:r>
            <a:r>
              <a:rPr lang="et-EE" sz="1600" dirty="0" smtClean="0">
                <a:solidFill>
                  <a:srgbClr val="0000FF"/>
                </a:solidFill>
                <a:latin typeface="+mn-lt"/>
              </a:rPr>
              <a:t> on 2010. majandusaastal osutanud AS-ile Tallinna Vesi auditeerimisteenuseid Aktsiaselts </a:t>
            </a:r>
            <a:r>
              <a:rPr lang="et-EE" sz="1600" dirty="0" err="1" smtClean="0">
                <a:solidFill>
                  <a:srgbClr val="0000FF"/>
                </a:solidFill>
                <a:latin typeface="+mn-lt"/>
              </a:rPr>
              <a:t>PricewaterhouseCoopers</a:t>
            </a:r>
            <a:r>
              <a:rPr lang="et-EE" sz="1600" dirty="0" smtClean="0">
                <a:solidFill>
                  <a:srgbClr val="0000FF"/>
                </a:solidFill>
                <a:latin typeface="+mn-lt"/>
              </a:rPr>
              <a:t> ja AS-i Tallinna Vesi vahel </a:t>
            </a:r>
            <a:r>
              <a:rPr lang="et-EE" sz="1600" dirty="0" err="1" smtClean="0">
                <a:solidFill>
                  <a:srgbClr val="0000FF"/>
                </a:solidFill>
                <a:latin typeface="+mn-lt"/>
              </a:rPr>
              <a:t>2008.a</a:t>
            </a:r>
            <a:r>
              <a:rPr lang="et-EE" sz="1600" dirty="0" smtClean="0">
                <a:solidFill>
                  <a:srgbClr val="0000FF"/>
                </a:solidFill>
                <a:latin typeface="+mn-lt"/>
              </a:rPr>
              <a:t> sõlmitud lepingu alusel. Nõukogu hinnangul on Aktsiaselts </a:t>
            </a:r>
            <a:r>
              <a:rPr lang="et-EE" sz="1600" dirty="0" err="1" smtClean="0">
                <a:solidFill>
                  <a:srgbClr val="0000FF"/>
                </a:solidFill>
                <a:latin typeface="+mn-lt"/>
              </a:rPr>
              <a:t>PricewaterhouseCoopers</a:t>
            </a:r>
            <a:r>
              <a:rPr lang="et-EE" sz="1600" dirty="0" smtClean="0">
                <a:solidFill>
                  <a:srgbClr val="0000FF"/>
                </a:solidFill>
                <a:latin typeface="+mn-lt"/>
              </a:rPr>
              <a:t> osutanud  auditeerimisteenuseid kooskõlas lepinguga ning nõukogul ei ole pretensioone auditeerimisteenuste kvaliteedi osas. Määrata Seltsi 2011. majandusaasta audiitoriks Aktsiaselts </a:t>
            </a:r>
            <a:r>
              <a:rPr lang="et-EE" sz="1600" dirty="0" err="1" smtClean="0">
                <a:solidFill>
                  <a:srgbClr val="0000FF"/>
                </a:solidFill>
                <a:latin typeface="+mn-lt"/>
              </a:rPr>
              <a:t>PricewaterhouseCoopers</a:t>
            </a:r>
            <a:r>
              <a:rPr lang="et-EE" sz="1600" dirty="0" smtClean="0">
                <a:solidFill>
                  <a:srgbClr val="0000FF"/>
                </a:solidFill>
                <a:latin typeface="+mn-lt"/>
              </a:rPr>
              <a:t> ning juhtivaudiitoriks Tiit </a:t>
            </a:r>
            <a:r>
              <a:rPr lang="et-EE" sz="1600" dirty="0" err="1" smtClean="0">
                <a:solidFill>
                  <a:srgbClr val="0000FF"/>
                </a:solidFill>
                <a:latin typeface="+mn-lt"/>
              </a:rPr>
              <a:t>Raimla</a:t>
            </a:r>
            <a:r>
              <a:rPr lang="et-EE" sz="1600" dirty="0" smtClean="0">
                <a:solidFill>
                  <a:srgbClr val="0000FF"/>
                </a:solidFill>
                <a:latin typeface="+mn-lt"/>
              </a:rPr>
              <a:t>. Kiita heaks audiitoriga sõlmitud lepingus audiitori tasustamise kord.</a:t>
            </a:r>
          </a:p>
          <a:p>
            <a:pPr marL="0" lvl="0" indent="0" algn="just" defTabSz="914400">
              <a:spcBef>
                <a:spcPct val="0"/>
              </a:spcBef>
              <a:buNone/>
              <a:defRPr/>
            </a:pPr>
            <a:endParaRPr lang="et-EE" sz="1600" dirty="0" smtClean="0">
              <a:solidFill>
                <a:schemeClr val="tx1"/>
              </a:solidFill>
              <a:latin typeface="+mn-lt"/>
              <a:cs typeface="Arial" pitchFamily="34" charset="0"/>
            </a:endParaRPr>
          </a:p>
          <a:p>
            <a:pPr marL="0" lvl="0" indent="0" algn="just" defTabSz="914400">
              <a:spcBef>
                <a:spcPct val="0"/>
              </a:spcBef>
              <a:buNone/>
              <a:defRPr/>
            </a:pPr>
            <a:r>
              <a:rPr lang="en-US" sz="1600" dirty="0" smtClean="0">
                <a:solidFill>
                  <a:srgbClr val="000099"/>
                </a:solidFill>
                <a:latin typeface="+mn-lt"/>
                <a:cs typeface="Times New Roman" pitchFamily="18" charset="0"/>
              </a:rPr>
              <a:t>Council evaluation of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n-US" sz="1600" dirty="0" smtClean="0">
                <a:solidFill>
                  <a:srgbClr val="000099"/>
                </a:solidFill>
                <a:latin typeface="+mn-lt"/>
                <a:cs typeface="Times New Roman" pitchFamily="18" charset="0"/>
              </a:rPr>
              <a:t>auditor</a:t>
            </a:r>
            <a:r>
              <a:rPr lang="et-EE" sz="1600" dirty="0" smtClean="0">
                <a:solidFill>
                  <a:srgbClr val="000099"/>
                </a:solidFill>
                <a:latin typeface="+mn-lt"/>
                <a:cs typeface="Times New Roman" pitchFamily="18" charset="0"/>
              </a:rPr>
              <a:t>’</a:t>
            </a:r>
            <a:r>
              <a:rPr lang="en-US" sz="1600" dirty="0" smtClean="0">
                <a:solidFill>
                  <a:srgbClr val="000099"/>
                </a:solidFill>
                <a:latin typeface="+mn-lt"/>
                <a:cs typeface="Times New Roman" pitchFamily="18" charset="0"/>
              </a:rPr>
              <a:t>s work and proposal: </a:t>
            </a:r>
            <a:endParaRPr lang="et-EE" sz="1600" dirty="0" smtClean="0">
              <a:solidFill>
                <a:srgbClr val="000099"/>
              </a:solidFill>
              <a:latin typeface="+mn-lt"/>
              <a:cs typeface="Times New Roman" pitchFamily="18" charset="0"/>
            </a:endParaRPr>
          </a:p>
          <a:p>
            <a:pPr marL="269875" indent="-269875" algn="just" defTabSz="914400">
              <a:spcBef>
                <a:spcPct val="0"/>
              </a:spcBef>
              <a:defRPr/>
            </a:pPr>
            <a:r>
              <a:rPr lang="et-EE" sz="1600" dirty="0" smtClean="0">
                <a:solidFill>
                  <a:srgbClr val="000099"/>
                </a:solidFill>
                <a:latin typeface="+mn-lt"/>
                <a:cs typeface="Times New Roman" pitchFamily="18" charset="0"/>
              </a:rPr>
              <a:t>Aktsiaselts </a:t>
            </a:r>
            <a:r>
              <a:rPr lang="et-EE" sz="1600" dirty="0" err="1" smtClean="0">
                <a:solidFill>
                  <a:srgbClr val="000099"/>
                </a:solidFill>
                <a:latin typeface="+mn-lt"/>
                <a:cs typeface="Times New Roman" pitchFamily="18" charset="0"/>
              </a:rPr>
              <a:t>PricewaterhouseCoopers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has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provided</a:t>
            </a:r>
            <a:r>
              <a:rPr lang="et-EE" sz="1600" dirty="0" smtClean="0">
                <a:solidFill>
                  <a:srgbClr val="000099"/>
                </a:solidFill>
                <a:latin typeface="+mn-lt"/>
                <a:cs typeface="Times New Roman" pitchFamily="18" charset="0"/>
              </a:rPr>
              <a:t> auditing </a:t>
            </a:r>
            <a:r>
              <a:rPr lang="et-EE" sz="1600" dirty="0" err="1" smtClean="0">
                <a:solidFill>
                  <a:srgbClr val="000099"/>
                </a:solidFill>
                <a:latin typeface="+mn-lt"/>
                <a:cs typeface="Times New Roman" pitchFamily="18" charset="0"/>
              </a:rPr>
              <a:t>services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for</a:t>
            </a:r>
            <a:r>
              <a:rPr lang="et-EE" sz="1600" dirty="0" smtClean="0">
                <a:solidFill>
                  <a:srgbClr val="000099"/>
                </a:solidFill>
                <a:latin typeface="+mn-lt"/>
                <a:cs typeface="Times New Roman" pitchFamily="18" charset="0"/>
              </a:rPr>
              <a:t> AS </a:t>
            </a:r>
            <a:r>
              <a:rPr lang="en-US" sz="1600" dirty="0" err="1" smtClean="0">
                <a:solidFill>
                  <a:srgbClr val="000099"/>
                </a:solidFill>
                <a:latin typeface="+mn-lt"/>
                <a:cs typeface="Times New Roman" pitchFamily="18" charset="0"/>
              </a:rPr>
              <a:t>Tallinna</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Vesi</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during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financial</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year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2010 </a:t>
            </a:r>
            <a:r>
              <a:rPr lang="et-EE" sz="1600" dirty="0" err="1" smtClean="0">
                <a:solidFill>
                  <a:srgbClr val="000099"/>
                </a:solidFill>
                <a:latin typeface="+mn-lt"/>
                <a:cs typeface="Times New Roman" pitchFamily="18" charset="0"/>
              </a:rPr>
              <a:t>pursuant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agreement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concluded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between</a:t>
            </a:r>
            <a:r>
              <a:rPr lang="et-EE" sz="1600" dirty="0" smtClean="0">
                <a:solidFill>
                  <a:srgbClr val="000099"/>
                </a:solidFill>
                <a:latin typeface="+mn-lt"/>
                <a:cs typeface="Times New Roman" pitchFamily="18" charset="0"/>
              </a:rPr>
              <a:t> Aktsiaselts </a:t>
            </a:r>
            <a:r>
              <a:rPr lang="et-EE" sz="1600" dirty="0" err="1" smtClean="0">
                <a:solidFill>
                  <a:srgbClr val="000099"/>
                </a:solidFill>
                <a:latin typeface="+mn-lt"/>
                <a:cs typeface="Times New Roman" pitchFamily="18" charset="0"/>
              </a:rPr>
              <a:t>PricewaterhouseCoopers</a:t>
            </a:r>
            <a:r>
              <a:rPr lang="et-EE" sz="1600" dirty="0" smtClean="0">
                <a:solidFill>
                  <a:srgbClr val="000099"/>
                </a:solidFill>
                <a:latin typeface="+mn-lt"/>
                <a:cs typeface="Times New Roman" pitchFamily="18" charset="0"/>
              </a:rPr>
              <a:t> and </a:t>
            </a:r>
            <a:r>
              <a:rPr lang="en-US" sz="1600" dirty="0" smtClean="0">
                <a:solidFill>
                  <a:srgbClr val="000099"/>
                </a:solidFill>
                <a:latin typeface="+mn-lt"/>
                <a:cs typeface="Times New Roman" pitchFamily="18" charset="0"/>
              </a:rPr>
              <a:t>AS </a:t>
            </a:r>
            <a:r>
              <a:rPr lang="en-US" sz="1600" dirty="0" err="1" smtClean="0">
                <a:solidFill>
                  <a:srgbClr val="000099"/>
                </a:solidFill>
                <a:latin typeface="+mn-lt"/>
                <a:cs typeface="Times New Roman" pitchFamily="18" charset="0"/>
              </a:rPr>
              <a:t>Tallinna</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Vesi</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a:t>
            </a:r>
            <a:r>
              <a:rPr lang="et-EE" sz="1600" dirty="0" smtClean="0">
                <a:solidFill>
                  <a:srgbClr val="000099"/>
                </a:solidFill>
                <a:latin typeface="+mn-lt"/>
                <a:cs typeface="Times New Roman" pitchFamily="18" charset="0"/>
              </a:rPr>
              <a:t> 2008. </a:t>
            </a:r>
            <a:r>
              <a:rPr lang="et-EE" sz="1600" dirty="0" err="1" smtClean="0">
                <a:solidFill>
                  <a:srgbClr val="000099"/>
                </a:solidFill>
                <a:latin typeface="+mn-lt"/>
                <a:cs typeface="Times New Roman" pitchFamily="18" charset="0"/>
              </a:rPr>
              <a:t>In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opinion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Supervisory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Council</a:t>
            </a:r>
            <a:r>
              <a:rPr lang="et-EE" sz="1600" dirty="0" smtClean="0">
                <a:solidFill>
                  <a:srgbClr val="000099"/>
                </a:solidFill>
                <a:latin typeface="+mn-lt"/>
                <a:cs typeface="Times New Roman" pitchFamily="18" charset="0"/>
              </a:rPr>
              <a:t>, Aktsiaselts </a:t>
            </a:r>
            <a:r>
              <a:rPr lang="et-EE" sz="1600" dirty="0" err="1" smtClean="0">
                <a:solidFill>
                  <a:srgbClr val="000099"/>
                </a:solidFill>
                <a:latin typeface="+mn-lt"/>
                <a:cs typeface="Times New Roman" pitchFamily="18" charset="0"/>
              </a:rPr>
              <a:t>PricewaterhouseCoopers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has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provided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services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compliance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with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agreement</a:t>
            </a:r>
            <a:r>
              <a:rPr lang="et-EE" sz="1600" dirty="0" smtClean="0">
                <a:solidFill>
                  <a:srgbClr val="000099"/>
                </a:solidFill>
                <a:latin typeface="+mn-lt"/>
                <a:cs typeface="Times New Roman" pitchFamily="18" charset="0"/>
              </a:rPr>
              <a:t> and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Supervisory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Council</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has</a:t>
            </a:r>
            <a:r>
              <a:rPr lang="et-EE" sz="1600" dirty="0" smtClean="0">
                <a:solidFill>
                  <a:srgbClr val="000099"/>
                </a:solidFill>
                <a:latin typeface="+mn-lt"/>
                <a:cs typeface="Times New Roman" pitchFamily="18" charset="0"/>
              </a:rPr>
              <a:t> no </a:t>
            </a:r>
            <a:r>
              <a:rPr lang="et-EE" sz="1600" dirty="0" err="1" smtClean="0">
                <a:solidFill>
                  <a:srgbClr val="000099"/>
                </a:solidFill>
                <a:latin typeface="+mn-lt"/>
                <a:cs typeface="Times New Roman" pitchFamily="18" charset="0"/>
              </a:rPr>
              <a:t>complaints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regarding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quality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auditing </a:t>
            </a:r>
            <a:r>
              <a:rPr lang="et-EE" sz="1600" dirty="0" err="1" smtClean="0">
                <a:solidFill>
                  <a:srgbClr val="000099"/>
                </a:solidFill>
                <a:latin typeface="+mn-lt"/>
                <a:cs typeface="Times New Roman" pitchFamily="18" charset="0"/>
              </a:rPr>
              <a:t>services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appoint</a:t>
            </a:r>
            <a:r>
              <a:rPr lang="et-EE" sz="1600" dirty="0" smtClean="0">
                <a:solidFill>
                  <a:srgbClr val="000099"/>
                </a:solidFill>
                <a:latin typeface="+mn-lt"/>
                <a:cs typeface="Times New Roman" pitchFamily="18" charset="0"/>
              </a:rPr>
              <a:t> Aktsiaselts </a:t>
            </a:r>
            <a:r>
              <a:rPr lang="en-US" sz="1600" dirty="0" smtClean="0">
                <a:solidFill>
                  <a:srgbClr val="000099"/>
                </a:solidFill>
                <a:latin typeface="+mn-lt"/>
                <a:cs typeface="Times New Roman" pitchFamily="18" charset="0"/>
              </a:rPr>
              <a:t>PricewaterhouseCoopers as the auditor and Tiit </a:t>
            </a:r>
            <a:r>
              <a:rPr lang="en-US" sz="1600" dirty="0" err="1" smtClean="0">
                <a:solidFill>
                  <a:srgbClr val="000099"/>
                </a:solidFill>
                <a:latin typeface="+mn-lt"/>
                <a:cs typeface="Times New Roman" pitchFamily="18" charset="0"/>
              </a:rPr>
              <a:t>Raimla</a:t>
            </a:r>
            <a:r>
              <a:rPr lang="en-US" sz="1600" dirty="0" smtClean="0">
                <a:solidFill>
                  <a:srgbClr val="000099"/>
                </a:solidFill>
                <a:latin typeface="+mn-lt"/>
                <a:cs typeface="Times New Roman" pitchFamily="18" charset="0"/>
              </a:rPr>
              <a:t> as the lead auditor for the financial year</a:t>
            </a:r>
            <a:r>
              <a:rPr lang="et-EE" sz="1600" dirty="0" smtClean="0">
                <a:solidFill>
                  <a:srgbClr val="000099"/>
                </a:solidFill>
                <a:latin typeface="+mn-lt"/>
                <a:cs typeface="Times New Roman" pitchFamily="18" charset="0"/>
              </a:rPr>
              <a:t> of 2011.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n-US" sz="1600" dirty="0" smtClean="0">
                <a:solidFill>
                  <a:srgbClr val="000099"/>
                </a:solidFill>
                <a:latin typeface="+mn-lt"/>
                <a:cs typeface="Times New Roman" pitchFamily="18" charset="0"/>
              </a:rPr>
              <a:t>approve the principles for remuneration of the auditor </a:t>
            </a:r>
            <a:r>
              <a:rPr lang="et-EE" sz="1600" dirty="0" err="1" smtClean="0">
                <a:solidFill>
                  <a:srgbClr val="000099"/>
                </a:solidFill>
                <a:latin typeface="+mn-lt"/>
                <a:cs typeface="Times New Roman" pitchFamily="18" charset="0"/>
              </a:rPr>
              <a:t>as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per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agreement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signed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with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auditor</a:t>
            </a:r>
            <a:r>
              <a:rPr lang="et-EE" sz="1600" dirty="0" smtClean="0">
                <a:solidFill>
                  <a:srgbClr val="000099"/>
                </a:solidFill>
                <a:latin typeface="+mn-lt"/>
                <a:cs typeface="Times New Roman" pitchFamily="18" charset="0"/>
              </a:rPr>
              <a:t>.</a:t>
            </a:r>
          </a:p>
        </p:txBody>
      </p:sp>
      <p:sp>
        <p:nvSpPr>
          <p:cNvPr id="139269" name="Rectangle 1029"/>
          <p:cNvSpPr>
            <a:spLocks noChangeArrowheads="1"/>
          </p:cNvSpPr>
          <p:nvPr/>
        </p:nvSpPr>
        <p:spPr bwMode="auto">
          <a:xfrm>
            <a:off x="1578543" y="1071563"/>
            <a:ext cx="5958038"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2000" dirty="0" err="1" smtClean="0">
                <a:solidFill>
                  <a:srgbClr val="000099"/>
                </a:solidFill>
                <a:latin typeface="+mn-lt"/>
                <a:cs typeface="Times New Roman" pitchFamily="18" charset="0"/>
              </a:rPr>
              <a:t>Audiitori</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valimine</a:t>
            </a:r>
            <a:r>
              <a:rPr lang="en-US" sz="2000" dirty="0" smtClean="0">
                <a:solidFill>
                  <a:srgbClr val="000099"/>
                </a:solidFill>
                <a:latin typeface="+mn-lt"/>
                <a:cs typeface="Times New Roman" pitchFamily="18" charset="0"/>
              </a:rPr>
              <a:t> / Election of Auditor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42119"/>
            <a:ext cx="8229600" cy="689769"/>
          </a:xfrm>
        </p:spPr>
        <p:txBody>
          <a:bodyPr/>
          <a:lstStyle/>
          <a:p>
            <a:pPr eaLnBrk="1" hangingPunct="1"/>
            <a:r>
              <a:rPr lang="et-EE" sz="3200" dirty="0" smtClean="0">
                <a:solidFill>
                  <a:srgbClr val="0000FF"/>
                </a:solidFill>
                <a:latin typeface="+mj-lt"/>
              </a:rPr>
              <a:t>Päevakorra punkt 5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5</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68963" name="Rectangle 3"/>
          <p:cNvSpPr>
            <a:spLocks noGrp="1" noChangeArrowheads="1"/>
          </p:cNvSpPr>
          <p:nvPr>
            <p:ph type="body" idx="1"/>
          </p:nvPr>
        </p:nvSpPr>
        <p:spPr>
          <a:xfrm>
            <a:off x="533400" y="1773907"/>
            <a:ext cx="8229600" cy="4196135"/>
          </a:xfrm>
        </p:spPr>
        <p:txBody>
          <a:bodyPr/>
          <a:lstStyle/>
          <a:p>
            <a:pPr algn="just" eaLnBrk="1" hangingPunct="1"/>
            <a:r>
              <a:rPr lang="et-EE" sz="1600" dirty="0" smtClean="0">
                <a:solidFill>
                  <a:srgbClr val="0000FF"/>
                </a:solidFill>
                <a:latin typeface="+mj-lt"/>
              </a:rPr>
              <a:t>Aktsiaselts </a:t>
            </a:r>
            <a:r>
              <a:rPr lang="et-EE" sz="1600" dirty="0" err="1" smtClean="0">
                <a:solidFill>
                  <a:srgbClr val="0000FF"/>
                </a:solidFill>
                <a:latin typeface="+mj-lt"/>
              </a:rPr>
              <a:t>PricewaterhouseCoopers</a:t>
            </a:r>
            <a:r>
              <a:rPr lang="et-EE" sz="1600" dirty="0" smtClean="0">
                <a:solidFill>
                  <a:srgbClr val="0000FF"/>
                </a:solidFill>
                <a:latin typeface="+mj-lt"/>
              </a:rPr>
              <a:t> on 2010. majandusaastal osutanud AS-ile Tallinna Vesi auditeerimisteenuseid Aktsiaselts </a:t>
            </a:r>
            <a:r>
              <a:rPr lang="et-EE" sz="1600" dirty="0" err="1" smtClean="0">
                <a:solidFill>
                  <a:srgbClr val="0000FF"/>
                </a:solidFill>
                <a:latin typeface="+mj-lt"/>
              </a:rPr>
              <a:t>PricewaterhouseCoopers</a:t>
            </a:r>
            <a:r>
              <a:rPr lang="et-EE" sz="1600" dirty="0" smtClean="0">
                <a:solidFill>
                  <a:srgbClr val="0000FF"/>
                </a:solidFill>
                <a:latin typeface="+mj-lt"/>
              </a:rPr>
              <a:t> ja AS-i Tallinna Vesi vahel 2008.a sõlmitud lepingu alusel. Nõukogu hinnangul on Aktsiaselts </a:t>
            </a:r>
            <a:r>
              <a:rPr lang="et-EE" sz="1600" dirty="0" err="1" smtClean="0">
                <a:solidFill>
                  <a:srgbClr val="0000FF"/>
                </a:solidFill>
                <a:latin typeface="+mj-lt"/>
              </a:rPr>
              <a:t>PricewaterhouseCoopers</a:t>
            </a:r>
            <a:r>
              <a:rPr lang="et-EE" sz="1600" dirty="0" smtClean="0">
                <a:solidFill>
                  <a:srgbClr val="0000FF"/>
                </a:solidFill>
                <a:latin typeface="+mj-lt"/>
              </a:rPr>
              <a:t> osutanud  auditeerimisteenuseid kooskõlas lepinguga ning nõukogul ei ole pretensioone auditeerimisteenuste kvaliteedi osas. Määrata Seltsi 2011. majandusaasta audiitoriks Aktsiaselts </a:t>
            </a:r>
            <a:r>
              <a:rPr lang="et-EE" sz="1600" dirty="0" err="1" smtClean="0">
                <a:solidFill>
                  <a:srgbClr val="0000FF"/>
                </a:solidFill>
                <a:latin typeface="+mj-lt"/>
              </a:rPr>
              <a:t>PricewaterhouseCoopers</a:t>
            </a:r>
            <a:r>
              <a:rPr lang="et-EE" sz="1600" dirty="0" smtClean="0">
                <a:solidFill>
                  <a:srgbClr val="0000FF"/>
                </a:solidFill>
                <a:latin typeface="+mj-lt"/>
              </a:rPr>
              <a:t> ning juhtivaudiitoriks Tiit </a:t>
            </a:r>
            <a:r>
              <a:rPr lang="et-EE" sz="1600" dirty="0" err="1" smtClean="0">
                <a:solidFill>
                  <a:srgbClr val="0000FF"/>
                </a:solidFill>
                <a:latin typeface="+mj-lt"/>
              </a:rPr>
              <a:t>Raimla</a:t>
            </a:r>
            <a:r>
              <a:rPr lang="et-EE" sz="1600" dirty="0" smtClean="0">
                <a:solidFill>
                  <a:srgbClr val="0000FF"/>
                </a:solidFill>
                <a:latin typeface="+mj-lt"/>
              </a:rPr>
              <a:t>. Kiita heaks audiitoriga sõlmitud lepingus audiitori tasustamise kord.</a:t>
            </a:r>
          </a:p>
          <a:p>
            <a:pPr algn="just" eaLnBrk="1" hangingPunct="1"/>
            <a:endParaRPr lang="en-GB" sz="1600" dirty="0" smtClean="0">
              <a:solidFill>
                <a:srgbClr val="0000FF"/>
              </a:solidFill>
              <a:latin typeface="+mj-lt"/>
            </a:endParaRPr>
          </a:p>
          <a:p>
            <a:pPr algn="just" eaLnBrk="1" hangingPunct="1"/>
            <a:r>
              <a:rPr lang="et-EE" sz="1600" dirty="0" smtClean="0">
                <a:solidFill>
                  <a:srgbClr val="000099"/>
                </a:solidFill>
                <a:latin typeface="+mj-lt"/>
                <a:cs typeface="Times New Roman" pitchFamily="18" charset="0"/>
              </a:rPr>
              <a:t>Aktsiaselts </a:t>
            </a:r>
            <a:r>
              <a:rPr lang="et-EE" sz="1600" dirty="0" err="1" smtClean="0">
                <a:solidFill>
                  <a:srgbClr val="000099"/>
                </a:solidFill>
                <a:latin typeface="+mj-lt"/>
                <a:cs typeface="Times New Roman" pitchFamily="18" charset="0"/>
              </a:rPr>
              <a:t>PricewaterhouseCoopers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has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provided</a:t>
            </a:r>
            <a:r>
              <a:rPr lang="et-EE" sz="1600" dirty="0" smtClean="0">
                <a:solidFill>
                  <a:srgbClr val="000099"/>
                </a:solidFill>
                <a:latin typeface="+mj-lt"/>
                <a:cs typeface="Times New Roman" pitchFamily="18" charset="0"/>
              </a:rPr>
              <a:t> auditing </a:t>
            </a:r>
            <a:r>
              <a:rPr lang="et-EE" sz="1600" dirty="0" err="1" smtClean="0">
                <a:solidFill>
                  <a:srgbClr val="000099"/>
                </a:solidFill>
                <a:latin typeface="+mj-lt"/>
                <a:cs typeface="Times New Roman" pitchFamily="18" charset="0"/>
              </a:rPr>
              <a:t>services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for</a:t>
            </a:r>
            <a:r>
              <a:rPr lang="et-EE" sz="1600" dirty="0" smtClean="0">
                <a:solidFill>
                  <a:srgbClr val="000099"/>
                </a:solidFill>
                <a:latin typeface="+mj-lt"/>
                <a:cs typeface="Times New Roman" pitchFamily="18" charset="0"/>
              </a:rPr>
              <a:t> AS </a:t>
            </a:r>
            <a:r>
              <a:rPr lang="en-US" sz="1600" dirty="0" smtClean="0">
                <a:solidFill>
                  <a:srgbClr val="000099"/>
                </a:solidFill>
                <a:latin typeface="+mj-lt"/>
                <a:cs typeface="Times New Roman" pitchFamily="18" charset="0"/>
              </a:rPr>
              <a:t>Tallinna Vesi</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during</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financial</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year</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of</a:t>
            </a:r>
            <a:r>
              <a:rPr lang="et-EE" sz="1600" dirty="0" smtClean="0">
                <a:solidFill>
                  <a:srgbClr val="000099"/>
                </a:solidFill>
                <a:latin typeface="+mj-lt"/>
                <a:cs typeface="Times New Roman" pitchFamily="18" charset="0"/>
              </a:rPr>
              <a:t> 2010 </a:t>
            </a:r>
            <a:r>
              <a:rPr lang="et-EE" sz="1600" dirty="0" err="1" smtClean="0">
                <a:solidFill>
                  <a:srgbClr val="000099"/>
                </a:solidFill>
                <a:latin typeface="+mj-lt"/>
                <a:cs typeface="Times New Roman" pitchFamily="18" charset="0"/>
              </a:rPr>
              <a:t>pursuant</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to</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agreement</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concluded</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between</a:t>
            </a:r>
            <a:r>
              <a:rPr lang="et-EE" sz="1600" dirty="0" smtClean="0">
                <a:solidFill>
                  <a:srgbClr val="000099"/>
                </a:solidFill>
                <a:latin typeface="+mj-lt"/>
                <a:cs typeface="Times New Roman" pitchFamily="18" charset="0"/>
              </a:rPr>
              <a:t> Aktsiaselts </a:t>
            </a:r>
            <a:r>
              <a:rPr lang="et-EE" sz="1600" dirty="0" err="1" smtClean="0">
                <a:solidFill>
                  <a:srgbClr val="000099"/>
                </a:solidFill>
                <a:latin typeface="+mj-lt"/>
                <a:cs typeface="Times New Roman" pitchFamily="18" charset="0"/>
              </a:rPr>
              <a:t>PricewaterhouseCoopers</a:t>
            </a:r>
            <a:r>
              <a:rPr lang="et-EE" sz="1600" dirty="0" smtClean="0">
                <a:solidFill>
                  <a:srgbClr val="000099"/>
                </a:solidFill>
                <a:latin typeface="+mj-lt"/>
                <a:cs typeface="Times New Roman" pitchFamily="18" charset="0"/>
              </a:rPr>
              <a:t> and </a:t>
            </a:r>
            <a:r>
              <a:rPr lang="en-US" sz="1600" dirty="0" smtClean="0">
                <a:solidFill>
                  <a:srgbClr val="000099"/>
                </a:solidFill>
                <a:latin typeface="+mj-lt"/>
                <a:cs typeface="Times New Roman" pitchFamily="18" charset="0"/>
              </a:rPr>
              <a:t>AS Tallinna Vesi</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in</a:t>
            </a:r>
            <a:r>
              <a:rPr lang="et-EE" sz="1600" dirty="0" smtClean="0">
                <a:solidFill>
                  <a:srgbClr val="000099"/>
                </a:solidFill>
                <a:latin typeface="+mj-lt"/>
                <a:cs typeface="Times New Roman" pitchFamily="18" charset="0"/>
              </a:rPr>
              <a:t> 2008. </a:t>
            </a:r>
            <a:r>
              <a:rPr lang="et-EE" sz="1600" dirty="0" err="1" smtClean="0">
                <a:solidFill>
                  <a:srgbClr val="000099"/>
                </a:solidFill>
                <a:latin typeface="+mj-lt"/>
                <a:cs typeface="Times New Roman" pitchFamily="18" charset="0"/>
              </a:rPr>
              <a:t>In</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opinion</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of</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Supervisory</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Council</a:t>
            </a:r>
            <a:r>
              <a:rPr lang="et-EE" sz="1600" dirty="0" smtClean="0">
                <a:solidFill>
                  <a:srgbClr val="000099"/>
                </a:solidFill>
                <a:latin typeface="+mj-lt"/>
                <a:cs typeface="Times New Roman" pitchFamily="18" charset="0"/>
              </a:rPr>
              <a:t>, Aktsiaselts </a:t>
            </a:r>
            <a:r>
              <a:rPr lang="et-EE" sz="1600" dirty="0" err="1" smtClean="0">
                <a:solidFill>
                  <a:srgbClr val="000099"/>
                </a:solidFill>
                <a:latin typeface="+mj-lt"/>
                <a:cs typeface="Times New Roman" pitchFamily="18" charset="0"/>
              </a:rPr>
              <a:t>PricewaterhouseCoopers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has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provided</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services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in</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compliance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with</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agreement</a:t>
            </a:r>
            <a:r>
              <a:rPr lang="et-EE" sz="1600" dirty="0" smtClean="0">
                <a:solidFill>
                  <a:srgbClr val="000099"/>
                </a:solidFill>
                <a:latin typeface="+mj-lt"/>
                <a:cs typeface="Times New Roman" pitchFamily="18" charset="0"/>
              </a:rPr>
              <a:t> and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Supervisory</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Council</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has</a:t>
            </a:r>
            <a:r>
              <a:rPr lang="et-EE" sz="1600" dirty="0" smtClean="0">
                <a:solidFill>
                  <a:srgbClr val="000099"/>
                </a:solidFill>
                <a:latin typeface="+mj-lt"/>
                <a:cs typeface="Times New Roman" pitchFamily="18" charset="0"/>
              </a:rPr>
              <a:t> no </a:t>
            </a:r>
            <a:r>
              <a:rPr lang="et-EE" sz="1600" dirty="0" err="1" smtClean="0">
                <a:solidFill>
                  <a:srgbClr val="000099"/>
                </a:solidFill>
                <a:latin typeface="+mj-lt"/>
                <a:cs typeface="Times New Roman" pitchFamily="18" charset="0"/>
              </a:rPr>
              <a:t>complaints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regarding</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quality</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of</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auditing </a:t>
            </a:r>
            <a:r>
              <a:rPr lang="et-EE" sz="1600" dirty="0" err="1" smtClean="0">
                <a:solidFill>
                  <a:srgbClr val="000099"/>
                </a:solidFill>
                <a:latin typeface="+mj-lt"/>
                <a:cs typeface="Times New Roman" pitchFamily="18" charset="0"/>
              </a:rPr>
              <a:t>services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To</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appoint</a:t>
            </a:r>
            <a:r>
              <a:rPr lang="et-EE" sz="1600" dirty="0" smtClean="0">
                <a:solidFill>
                  <a:srgbClr val="000099"/>
                </a:solidFill>
                <a:latin typeface="+mj-lt"/>
                <a:cs typeface="Times New Roman" pitchFamily="18" charset="0"/>
              </a:rPr>
              <a:t> Aktsiaselts </a:t>
            </a:r>
            <a:r>
              <a:rPr lang="en-US" sz="1600" dirty="0" smtClean="0">
                <a:solidFill>
                  <a:srgbClr val="000099"/>
                </a:solidFill>
                <a:latin typeface="+mj-lt"/>
                <a:cs typeface="Times New Roman" pitchFamily="18" charset="0"/>
              </a:rPr>
              <a:t>PricewaterhouseCoopers as the auditor and Tiit </a:t>
            </a:r>
            <a:r>
              <a:rPr lang="en-US" sz="1600" dirty="0" err="1" smtClean="0">
                <a:solidFill>
                  <a:srgbClr val="000099"/>
                </a:solidFill>
                <a:latin typeface="+mj-lt"/>
                <a:cs typeface="Times New Roman" pitchFamily="18" charset="0"/>
              </a:rPr>
              <a:t>Raimla</a:t>
            </a:r>
            <a:r>
              <a:rPr lang="en-US" sz="1600" dirty="0" smtClean="0">
                <a:solidFill>
                  <a:srgbClr val="000099"/>
                </a:solidFill>
                <a:latin typeface="+mj-lt"/>
                <a:cs typeface="Times New Roman" pitchFamily="18" charset="0"/>
              </a:rPr>
              <a:t> as the lead auditor for the financial year</a:t>
            </a:r>
            <a:r>
              <a:rPr lang="et-EE" sz="1600" dirty="0" smtClean="0">
                <a:solidFill>
                  <a:srgbClr val="000099"/>
                </a:solidFill>
                <a:latin typeface="+mj-lt"/>
                <a:cs typeface="Times New Roman" pitchFamily="18" charset="0"/>
              </a:rPr>
              <a:t> of 2011. </a:t>
            </a:r>
            <a:r>
              <a:rPr lang="et-EE" sz="1600" dirty="0" err="1" smtClean="0">
                <a:solidFill>
                  <a:srgbClr val="000099"/>
                </a:solidFill>
                <a:latin typeface="+mj-lt"/>
                <a:cs typeface="Times New Roman" pitchFamily="18" charset="0"/>
              </a:rPr>
              <a:t>To</a:t>
            </a:r>
            <a:r>
              <a:rPr lang="et-EE" sz="1600" dirty="0" smtClean="0">
                <a:solidFill>
                  <a:srgbClr val="000099"/>
                </a:solidFill>
                <a:latin typeface="+mj-lt"/>
                <a:cs typeface="Times New Roman" pitchFamily="18" charset="0"/>
              </a:rPr>
              <a:t> </a:t>
            </a:r>
            <a:r>
              <a:rPr lang="en-US" sz="1600" dirty="0" smtClean="0">
                <a:solidFill>
                  <a:srgbClr val="000099"/>
                </a:solidFill>
                <a:latin typeface="+mj-lt"/>
                <a:cs typeface="Times New Roman" pitchFamily="18" charset="0"/>
              </a:rPr>
              <a:t>approve the principles for remuneration of the auditor </a:t>
            </a:r>
            <a:r>
              <a:rPr lang="et-EE" sz="1600" dirty="0" err="1" smtClean="0">
                <a:solidFill>
                  <a:srgbClr val="000099"/>
                </a:solidFill>
                <a:latin typeface="+mj-lt"/>
                <a:cs typeface="Times New Roman" pitchFamily="18" charset="0"/>
              </a:rPr>
              <a:t>as</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per</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agreement</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signed</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with</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the</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auditor</a:t>
            </a:r>
            <a:r>
              <a:rPr lang="et-EE" sz="1600" dirty="0" smtClean="0">
                <a:solidFill>
                  <a:srgbClr val="000099"/>
                </a:solidFill>
                <a:latin typeface="+mj-lt"/>
                <a:cs typeface="Times New Roman" pitchFamily="18" charset="0"/>
              </a:rPr>
              <a:t>.</a:t>
            </a:r>
          </a:p>
          <a:p>
            <a:pPr algn="just" eaLnBrk="1" hangingPunct="1">
              <a:buFont typeface="Wingdings" pitchFamily="2" charset="2"/>
              <a:buNone/>
            </a:pPr>
            <a:endParaRPr lang="et-EE" sz="2000" dirty="0" smtClean="0">
              <a:solidFill>
                <a:srgbClr val="000099"/>
              </a:solidFill>
              <a:latin typeface="+mj-lt"/>
              <a:cs typeface="Times New Roman" pitchFamily="18" charset="0"/>
            </a:endParaRPr>
          </a:p>
        </p:txBody>
      </p:sp>
      <p:sp>
        <p:nvSpPr>
          <p:cNvPr id="6" name="Text Box 5"/>
          <p:cNvSpPr txBox="1">
            <a:spLocks noChangeArrowheads="1"/>
          </p:cNvSpPr>
          <p:nvPr/>
        </p:nvSpPr>
        <p:spPr bwMode="auto">
          <a:xfrm>
            <a:off x="2313372" y="5970043"/>
            <a:ext cx="3845155" cy="523220"/>
          </a:xfrm>
          <a:prstGeom prst="rect">
            <a:avLst/>
          </a:prstGeom>
          <a:noFill/>
          <a:ln w="9525">
            <a:noFill/>
            <a:miter lim="800000"/>
            <a:headEnd/>
            <a:tailEnd/>
          </a:ln>
        </p:spPr>
        <p:txBody>
          <a:bodyPr wrap="none">
            <a:spAutoFit/>
          </a:bodyPr>
          <a:lstStyle/>
          <a:p>
            <a:r>
              <a:rPr lang="et-EE" sz="2800" dirty="0">
                <a:solidFill>
                  <a:srgbClr val="000099"/>
                </a:solidFill>
                <a:latin typeface="+mn-lt"/>
              </a:rPr>
              <a:t>HÄÄLETAMINE / </a:t>
            </a:r>
            <a:r>
              <a:rPr lang="et-EE" sz="2800" dirty="0" err="1">
                <a:solidFill>
                  <a:srgbClr val="000099"/>
                </a:solidFill>
                <a:latin typeface="+mn-lt"/>
              </a:rPr>
              <a:t>VOTING</a:t>
            </a:r>
            <a:r>
              <a:rPr lang="et-EE" sz="2800" dirty="0">
                <a:solidFill>
                  <a:srgbClr val="000099"/>
                </a:solidFill>
                <a:latin typeface="+mn-lt"/>
              </a:rPr>
              <a:t> </a:t>
            </a:r>
            <a:endParaRPr lang="en-GB" sz="2800" dirty="0">
              <a:solidFill>
                <a:srgbClr val="000099"/>
              </a:solidFill>
              <a:latin typeface="+mn-lt"/>
            </a:endParaRPr>
          </a:p>
        </p:txBody>
      </p:sp>
      <p:sp>
        <p:nvSpPr>
          <p:cNvPr id="7" name="Rectangle 1029"/>
          <p:cNvSpPr>
            <a:spLocks noChangeArrowheads="1"/>
          </p:cNvSpPr>
          <p:nvPr/>
        </p:nvSpPr>
        <p:spPr bwMode="auto">
          <a:xfrm>
            <a:off x="1578543" y="1071563"/>
            <a:ext cx="5958038"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2000" dirty="0" err="1" smtClean="0">
                <a:solidFill>
                  <a:srgbClr val="000099"/>
                </a:solidFill>
                <a:latin typeface="+mn-lt"/>
                <a:cs typeface="Times New Roman" pitchFamily="18" charset="0"/>
              </a:rPr>
              <a:t>Audiitori</a:t>
            </a:r>
            <a:r>
              <a:rPr lang="en-US" sz="2000" dirty="0" smtClean="0">
                <a:solidFill>
                  <a:srgbClr val="000099"/>
                </a:solidFill>
                <a:latin typeface="+mn-lt"/>
                <a:cs typeface="Times New Roman" pitchFamily="18" charset="0"/>
              </a:rPr>
              <a:t> </a:t>
            </a:r>
            <a:r>
              <a:rPr lang="en-US" sz="2000" dirty="0" err="1" smtClean="0">
                <a:solidFill>
                  <a:srgbClr val="000099"/>
                </a:solidFill>
                <a:latin typeface="+mn-lt"/>
                <a:cs typeface="Times New Roman" pitchFamily="18" charset="0"/>
              </a:rPr>
              <a:t>valimine</a:t>
            </a:r>
            <a:r>
              <a:rPr lang="en-US" sz="2000" dirty="0" smtClean="0">
                <a:solidFill>
                  <a:srgbClr val="000099"/>
                </a:solidFill>
                <a:latin typeface="+mn-lt"/>
                <a:cs typeface="Times New Roman" pitchFamily="18" charset="0"/>
              </a:rPr>
              <a:t> / Election of Auditor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98382" y="1722922"/>
            <a:ext cx="8388417" cy="4572000"/>
          </a:xfrm>
        </p:spPr>
        <p:txBody>
          <a:bodyPr/>
          <a:lstStyle/>
          <a:p>
            <a:pPr marL="0" indent="0" algn="just" defTabSz="914400">
              <a:spcBef>
                <a:spcPct val="0"/>
              </a:spcBef>
              <a:buNone/>
              <a:defRPr/>
            </a:pPr>
            <a:r>
              <a:rPr lang="en-US" sz="1600" b="1" dirty="0" err="1" smtClean="0">
                <a:solidFill>
                  <a:srgbClr val="0000FF"/>
                </a:solidFill>
                <a:latin typeface="+mj-lt"/>
              </a:rPr>
              <a:t>Tänase</a:t>
            </a:r>
            <a:r>
              <a:rPr lang="en-US" sz="1600" b="1" dirty="0" smtClean="0">
                <a:solidFill>
                  <a:srgbClr val="0000FF"/>
                </a:solidFill>
                <a:latin typeface="+mj-lt"/>
              </a:rPr>
              <a:t> </a:t>
            </a:r>
            <a:r>
              <a:rPr lang="en-US" sz="1600" b="1" dirty="0" err="1" smtClean="0">
                <a:solidFill>
                  <a:srgbClr val="0000FF"/>
                </a:solidFill>
                <a:latin typeface="+mj-lt"/>
              </a:rPr>
              <a:t>ettekande</a:t>
            </a:r>
            <a:r>
              <a:rPr lang="en-US" sz="1600" b="1" dirty="0" smtClean="0">
                <a:solidFill>
                  <a:srgbClr val="0000FF"/>
                </a:solidFill>
                <a:latin typeface="+mj-lt"/>
              </a:rPr>
              <a:t> </a:t>
            </a:r>
            <a:r>
              <a:rPr lang="en-US" sz="1600" b="1" dirty="0" err="1" smtClean="0">
                <a:solidFill>
                  <a:srgbClr val="0000FF"/>
                </a:solidFill>
                <a:latin typeface="+mj-lt"/>
              </a:rPr>
              <a:t>eesmärk</a:t>
            </a:r>
            <a:r>
              <a:rPr lang="et-EE" sz="1600" b="1" dirty="0" smtClean="0">
                <a:solidFill>
                  <a:srgbClr val="0000FF"/>
                </a:solidFill>
                <a:latin typeface="+mj-lt"/>
              </a:rPr>
              <a:t> </a:t>
            </a:r>
            <a:r>
              <a:rPr lang="et-EE" sz="1600" b="1" dirty="0" smtClean="0">
                <a:solidFill>
                  <a:srgbClr val="000099"/>
                </a:solidFill>
                <a:latin typeface="+mn-lt"/>
                <a:cs typeface="Times New Roman" pitchFamily="18" charset="0"/>
              </a:rPr>
              <a:t>/ </a:t>
            </a:r>
            <a:r>
              <a:rPr lang="en-US" sz="1600" b="1" dirty="0" smtClean="0">
                <a:solidFill>
                  <a:srgbClr val="000099"/>
                </a:solidFill>
                <a:latin typeface="+mj-lt"/>
                <a:cs typeface="Times New Roman" pitchFamily="18" charset="0"/>
              </a:rPr>
              <a:t>Objective of today’s presentation</a:t>
            </a:r>
            <a:endParaRPr lang="et-EE" sz="1600" b="1" dirty="0" smtClean="0">
              <a:solidFill>
                <a:srgbClr val="000099"/>
              </a:solidFill>
              <a:latin typeface="+mj-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pPr eaLnBrk="1" hangingPunct="1"/>
            <a:r>
              <a:rPr lang="et-EE" sz="1600" dirty="0" err="1" smtClean="0">
                <a:solidFill>
                  <a:srgbClr val="0000FF"/>
                </a:solidFill>
                <a:latin typeface="+mj-lt"/>
              </a:rPr>
              <a:t>Teavitada aktsionäre 2011.a tariifitaotluse menetluse seisust ning ASTV täielikult õiguspärase lepingu ja meie aktsionäride kaitseks tehtavatest sammudest</a:t>
            </a:r>
          </a:p>
          <a:p>
            <a:pPr eaLnBrk="1" hangingPunct="1"/>
            <a:r>
              <a:rPr lang="en-GB" sz="1600" dirty="0" smtClean="0">
                <a:solidFill>
                  <a:srgbClr val="000099"/>
                </a:solidFill>
                <a:latin typeface="+mj-lt"/>
                <a:cs typeface="Times New Roman" pitchFamily="18" charset="0"/>
              </a:rPr>
              <a:t>To inform shareholders of the status of our 2011 tariff application and the actions being taken to protect </a:t>
            </a:r>
            <a:r>
              <a:rPr lang="en-GB" sz="1600" dirty="0" err="1" smtClean="0">
                <a:solidFill>
                  <a:srgbClr val="000099"/>
                </a:solidFill>
                <a:latin typeface="+mj-lt"/>
                <a:cs typeface="Times New Roman" pitchFamily="18" charset="0"/>
              </a:rPr>
              <a:t>ASTV’s</a:t>
            </a:r>
            <a:r>
              <a:rPr lang="en-GB" sz="1600" dirty="0" smtClean="0">
                <a:solidFill>
                  <a:srgbClr val="000099"/>
                </a:solidFill>
                <a:latin typeface="+mj-lt"/>
                <a:cs typeface="Times New Roman" pitchFamily="18" charset="0"/>
              </a:rPr>
              <a:t> fully legal contract and </a:t>
            </a:r>
            <a:r>
              <a:rPr lang="et-EE" sz="1600" dirty="0" err="1" smtClean="0">
                <a:solidFill>
                  <a:srgbClr val="000099"/>
                </a:solidFill>
                <a:latin typeface="+mj-lt"/>
                <a:cs typeface="Times New Roman" pitchFamily="18" charset="0"/>
              </a:rPr>
              <a:t>our</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shareholders</a:t>
            </a:r>
            <a:endParaRPr lang="en-GB" sz="1600" dirty="0" smtClean="0">
              <a:solidFill>
                <a:srgbClr val="000099"/>
              </a:solidFill>
              <a:latin typeface="+mj-lt"/>
              <a:cs typeface="Times New Roman" pitchFamily="18" charset="0"/>
            </a:endParaRPr>
          </a:p>
          <a:p>
            <a:pPr eaLnBrk="1" hangingPunct="1">
              <a:buFont typeface="Arial" pitchFamily="34" charset="0"/>
              <a:buNone/>
            </a:pPr>
            <a:endParaRPr lang="en-GB" sz="1600" dirty="0" smtClean="0"/>
          </a:p>
          <a:p>
            <a:pPr eaLnBrk="1" hangingPunct="1">
              <a:buFont typeface="Arial" pitchFamily="34" charset="0"/>
              <a:buNone/>
            </a:pPr>
            <a:endParaRPr lang="en-GB" sz="1600" dirty="0" smtClean="0"/>
          </a:p>
          <a:p>
            <a:pPr eaLnBrk="1" hangingPunct="1"/>
            <a:r>
              <a:rPr lang="et-EE" sz="1600" dirty="0" err="1" smtClean="0">
                <a:solidFill>
                  <a:srgbClr val="0000FF"/>
                </a:solidFill>
                <a:latin typeface="+mj-lt"/>
              </a:rPr>
              <a:t>Selgitada aktsionäridele, mida on teil võimalik oma investeeringu kaitsmiseks ette võtta</a:t>
            </a:r>
          </a:p>
          <a:p>
            <a:pPr eaLnBrk="1" hangingPunct="1"/>
            <a:r>
              <a:rPr lang="en-GB" sz="1600" dirty="0" smtClean="0">
                <a:solidFill>
                  <a:srgbClr val="000099"/>
                </a:solidFill>
                <a:latin typeface="+mj-lt"/>
                <a:cs typeface="Times New Roman" pitchFamily="18" charset="0"/>
              </a:rPr>
              <a:t>To enable shareholders to understand the actions you can take to protect your investment</a:t>
            </a: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98382" y="1637858"/>
            <a:ext cx="8643488" cy="4943692"/>
          </a:xfrm>
        </p:spPr>
        <p:txBody>
          <a:bodyPr/>
          <a:lstStyle/>
          <a:p>
            <a:pPr marL="0" indent="0" algn="just" defTabSz="914400">
              <a:spcBef>
                <a:spcPct val="0"/>
              </a:spcBef>
              <a:buNone/>
              <a:defRPr/>
            </a:pPr>
            <a:r>
              <a:rPr lang="en-US" sz="1600" b="1" dirty="0" err="1" smtClean="0">
                <a:solidFill>
                  <a:srgbClr val="0000FF"/>
                </a:solidFill>
                <a:latin typeface="+mj-lt"/>
              </a:rPr>
              <a:t>Põhjus</a:t>
            </a:r>
            <a:r>
              <a:rPr lang="en-US" sz="1600" b="1" dirty="0" smtClean="0">
                <a:solidFill>
                  <a:srgbClr val="0000FF"/>
                </a:solidFill>
                <a:latin typeface="+mj-lt"/>
              </a:rPr>
              <a:t> </a:t>
            </a:r>
            <a:r>
              <a:rPr lang="en-US" sz="1600" b="1" dirty="0" err="1" smtClean="0">
                <a:solidFill>
                  <a:srgbClr val="0000FF"/>
                </a:solidFill>
                <a:latin typeface="+mj-lt"/>
              </a:rPr>
              <a:t>otsuse</a:t>
            </a:r>
            <a:r>
              <a:rPr lang="en-US" sz="1600" b="1" dirty="0" smtClean="0">
                <a:solidFill>
                  <a:srgbClr val="0000FF"/>
                </a:solidFill>
                <a:latin typeface="+mj-lt"/>
              </a:rPr>
              <a:t> </a:t>
            </a:r>
            <a:r>
              <a:rPr lang="en-US" sz="1600" b="1" dirty="0" err="1" smtClean="0">
                <a:solidFill>
                  <a:srgbClr val="0000FF"/>
                </a:solidFill>
                <a:latin typeface="+mj-lt"/>
              </a:rPr>
              <a:t>vaidlustamiseks</a:t>
            </a:r>
            <a:r>
              <a:rPr lang="en-US" sz="1600" b="1" dirty="0" smtClean="0">
                <a:solidFill>
                  <a:srgbClr val="0000FF"/>
                </a:solidFill>
                <a:latin typeface="+mj-lt"/>
              </a:rPr>
              <a:t> / </a:t>
            </a:r>
            <a:r>
              <a:rPr lang="en-US" sz="1600" b="1" dirty="0" smtClean="0">
                <a:solidFill>
                  <a:srgbClr val="000099"/>
                </a:solidFill>
                <a:latin typeface="+mj-lt"/>
                <a:cs typeface="Times New Roman" pitchFamily="18" charset="0"/>
              </a:rPr>
              <a:t>Reason for contesting the decision</a:t>
            </a:r>
            <a:endParaRPr lang="et-EE" sz="1600" b="1" dirty="0" smtClean="0">
              <a:solidFill>
                <a:srgbClr val="000099"/>
              </a:solidFill>
              <a:latin typeface="+mj-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pPr eaLnBrk="1" hangingPunct="1"/>
            <a:r>
              <a:rPr lang="et-EE" sz="1600" dirty="0" smtClean="0">
                <a:solidFill>
                  <a:srgbClr val="0000FF"/>
                </a:solidFill>
                <a:latin typeface="+mj-lt"/>
              </a:rPr>
              <a:t>Erastamisleping vastas Eesti ja EL-i seaduste nõuetele erastamise ajal ja vastab ka praegu</a:t>
            </a:r>
          </a:p>
          <a:p>
            <a:pPr eaLnBrk="1" hangingPunct="1"/>
            <a:r>
              <a:rPr lang="en-US" sz="1600" dirty="0" smtClean="0">
                <a:solidFill>
                  <a:srgbClr val="000099"/>
                </a:solidFill>
                <a:latin typeface="+mj-lt"/>
                <a:cs typeface="Times New Roman" pitchFamily="18" charset="0"/>
              </a:rPr>
              <a:t>The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 complied with Estonian &amp; EU laws at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&amp; today</a:t>
            </a:r>
            <a:endParaRPr lang="et-EE" sz="1600" dirty="0" smtClean="0">
              <a:solidFill>
                <a:srgbClr val="000099"/>
              </a:solidFill>
              <a:latin typeface="+mj-lt"/>
              <a:cs typeface="Times New Roman" pitchFamily="18" charset="0"/>
            </a:endParaRPr>
          </a:p>
          <a:p>
            <a:pPr eaLnBrk="1" hangingPunct="1"/>
            <a:r>
              <a:rPr lang="et-EE" sz="1600" dirty="0" smtClean="0">
                <a:solidFill>
                  <a:srgbClr val="0000FF"/>
                </a:solidFill>
                <a:latin typeface="+mj-lt"/>
              </a:rPr>
              <a:t>Ettevõte ja selle omanikud on täitnud kõik erastamislepingu tingimused</a:t>
            </a:r>
          </a:p>
          <a:p>
            <a:pPr eaLnBrk="1" hangingPunct="1"/>
            <a:r>
              <a:rPr lang="en-US" sz="1600" dirty="0" smtClean="0">
                <a:solidFill>
                  <a:srgbClr val="000099"/>
                </a:solidFill>
                <a:latin typeface="+mj-lt"/>
                <a:cs typeface="Times New Roman" pitchFamily="18" charset="0"/>
              </a:rPr>
              <a:t>The company and its owners have fulfilled all aspects of the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a:t>
            </a:r>
            <a:endParaRPr lang="et-EE" sz="1600" dirty="0" smtClean="0">
              <a:solidFill>
                <a:srgbClr val="000099"/>
              </a:solidFill>
              <a:latin typeface="+mj-lt"/>
              <a:cs typeface="Times New Roman" pitchFamily="18" charset="0"/>
            </a:endParaRPr>
          </a:p>
          <a:p>
            <a:pPr eaLnBrk="1" hangingPunct="1"/>
            <a:r>
              <a:rPr lang="et-EE" sz="1600" dirty="0" smtClean="0">
                <a:solidFill>
                  <a:srgbClr val="0000FF"/>
                </a:solidFill>
                <a:latin typeface="+mj-lt"/>
              </a:rPr>
              <a:t>Eestis on aktsionäride seaduspärased ootused kaitstud võimalike ühepoolselt rakendatavate seadusemuudatuse eest</a:t>
            </a:r>
          </a:p>
          <a:p>
            <a:pPr eaLnBrk="1" hangingPunct="1"/>
            <a:r>
              <a:rPr lang="en-US" sz="1600" dirty="0" smtClean="0">
                <a:solidFill>
                  <a:srgbClr val="000099"/>
                </a:solidFill>
                <a:latin typeface="+mj-lt"/>
                <a:cs typeface="Times New Roman" pitchFamily="18" charset="0"/>
              </a:rPr>
              <a:t>In Estonia the legitimate expectations of investors are protected from arbitrary legal changes</a:t>
            </a:r>
            <a:endParaRPr lang="et-EE" sz="1600" dirty="0" smtClean="0">
              <a:solidFill>
                <a:srgbClr val="000099"/>
              </a:solidFill>
              <a:latin typeface="+mj-lt"/>
              <a:cs typeface="Times New Roman" pitchFamily="18" charset="0"/>
            </a:endParaRPr>
          </a:p>
          <a:p>
            <a:pPr eaLnBrk="1" hangingPunct="1"/>
            <a:r>
              <a:rPr lang="et-EE" sz="1600" dirty="0" smtClean="0">
                <a:solidFill>
                  <a:srgbClr val="0000FF"/>
                </a:solidFill>
                <a:latin typeface="+mj-lt"/>
              </a:rPr>
              <a:t>Investorite vara vähendatakse ILMA alljärgnevate teemade majandusliku analüüsita, mis oleks sõltumatult kinnitatud:</a:t>
            </a:r>
          </a:p>
          <a:p>
            <a:pPr marL="542925" indent="-180975" eaLnBrk="1" hangingPunct="1">
              <a:buFontTx/>
              <a:buChar char="-"/>
            </a:pPr>
            <a:r>
              <a:rPr lang="et-EE" sz="1600" dirty="0" smtClean="0">
                <a:solidFill>
                  <a:srgbClr val="0000FF"/>
                </a:solidFill>
                <a:latin typeface="+mj-lt"/>
              </a:rPr>
              <a:t>Tariifimäärad</a:t>
            </a:r>
          </a:p>
          <a:p>
            <a:pPr marL="542925" indent="-180975" eaLnBrk="1" hangingPunct="1">
              <a:buFontTx/>
              <a:buChar char="-"/>
            </a:pPr>
            <a:r>
              <a:rPr lang="et-EE" sz="1600" dirty="0" smtClean="0">
                <a:solidFill>
                  <a:srgbClr val="0000FF"/>
                </a:solidFill>
                <a:latin typeface="+mj-lt"/>
              </a:rPr>
              <a:t>Investorite tulukus</a:t>
            </a:r>
          </a:p>
          <a:p>
            <a:pPr marL="542925" indent="-180975" eaLnBrk="1" hangingPunct="1">
              <a:buFontTx/>
              <a:buChar char="-"/>
            </a:pPr>
            <a:r>
              <a:rPr lang="et-EE" sz="1600" dirty="0" smtClean="0">
                <a:solidFill>
                  <a:srgbClr val="0000FF"/>
                </a:solidFill>
                <a:latin typeface="+mj-lt"/>
              </a:rPr>
              <a:t>Erastatud kommunaalettevõtete õigustatud kasum </a:t>
            </a:r>
          </a:p>
          <a:p>
            <a:pPr eaLnBrk="1" hangingPunct="1"/>
            <a:r>
              <a:rPr lang="en-US" sz="1600" dirty="0" smtClean="0">
                <a:solidFill>
                  <a:srgbClr val="000099"/>
                </a:solidFill>
                <a:latin typeface="+mj-lt"/>
                <a:cs typeface="Times New Roman" pitchFamily="18" charset="0"/>
              </a:rPr>
              <a:t>There is NO proven economic justification </a:t>
            </a:r>
            <a:r>
              <a:rPr lang="et-EE" sz="1600" dirty="0" err="1" smtClean="0">
                <a:solidFill>
                  <a:srgbClr val="000099"/>
                </a:solidFill>
                <a:latin typeface="+mj-lt"/>
                <a:cs typeface="Times New Roman" pitchFamily="18" charset="0"/>
              </a:rPr>
              <a:t>regarding</a:t>
            </a:r>
            <a:r>
              <a:rPr lang="et-EE" sz="1600" dirty="0" smtClean="0">
                <a:solidFill>
                  <a:srgbClr val="000099"/>
                </a:solidFill>
                <a:latin typeface="+mj-lt"/>
                <a:cs typeface="Times New Roman" pitchFamily="18" charset="0"/>
              </a:rPr>
              <a:t> </a:t>
            </a:r>
            <a:r>
              <a:rPr lang="et-EE" sz="1600" dirty="0" err="1" smtClean="0">
                <a:solidFill>
                  <a:srgbClr val="000099"/>
                </a:solidFill>
                <a:latin typeface="+mj-lt"/>
                <a:cs typeface="Times New Roman" pitchFamily="18" charset="0"/>
              </a:rPr>
              <a:t>following</a:t>
            </a:r>
            <a:r>
              <a:rPr lang="et-EE" sz="1600" dirty="0" smtClean="0">
                <a:solidFill>
                  <a:srgbClr val="000099"/>
                </a:solidFill>
                <a:latin typeface="+mj-lt"/>
                <a:cs typeface="Times New Roman" pitchFamily="18" charset="0"/>
              </a:rPr>
              <a:t> </a:t>
            </a:r>
            <a:r>
              <a:rPr lang="en-US" sz="1600" dirty="0" smtClean="0">
                <a:solidFill>
                  <a:srgbClr val="000099"/>
                </a:solidFill>
                <a:latin typeface="+mj-lt"/>
                <a:cs typeface="Times New Roman" pitchFamily="18" charset="0"/>
              </a:rPr>
              <a:t>for expropriating investors assets</a:t>
            </a:r>
            <a:r>
              <a:rPr lang="et-EE" sz="1600" dirty="0" smtClean="0">
                <a:solidFill>
                  <a:srgbClr val="000099"/>
                </a:solidFill>
                <a:latin typeface="+mj-lt"/>
                <a:cs typeface="Times New Roman" pitchFamily="18" charset="0"/>
              </a:rPr>
              <a:t>:</a:t>
            </a:r>
            <a:endParaRPr lang="en-US" sz="1600" dirty="0" smtClean="0">
              <a:solidFill>
                <a:srgbClr val="000099"/>
              </a:solidFill>
              <a:latin typeface="+mj-lt"/>
              <a:cs typeface="Times New Roman" pitchFamily="18" charset="0"/>
            </a:endParaRPr>
          </a:p>
          <a:p>
            <a:pPr marL="542925" indent="-180975" eaLnBrk="1" hangingPunct="1">
              <a:buFontTx/>
              <a:buChar char="-"/>
            </a:pPr>
            <a:r>
              <a:rPr lang="en-US" sz="1600" dirty="0" smtClean="0">
                <a:solidFill>
                  <a:srgbClr val="000099"/>
                </a:solidFill>
                <a:latin typeface="+mj-lt"/>
                <a:cs typeface="Times New Roman" pitchFamily="18" charset="0"/>
              </a:rPr>
              <a:t>Tariff levels</a:t>
            </a:r>
            <a:endParaRPr lang="et-EE" sz="1600" dirty="0" smtClean="0">
              <a:solidFill>
                <a:srgbClr val="000099"/>
              </a:solidFill>
              <a:latin typeface="+mj-lt"/>
              <a:cs typeface="Times New Roman" pitchFamily="18" charset="0"/>
            </a:endParaRPr>
          </a:p>
          <a:p>
            <a:pPr marL="542925" indent="-180975" eaLnBrk="1" hangingPunct="1">
              <a:buFontTx/>
              <a:buChar char="-"/>
            </a:pPr>
            <a:r>
              <a:rPr lang="en-US" sz="1600" dirty="0" smtClean="0">
                <a:solidFill>
                  <a:srgbClr val="000099"/>
                </a:solidFill>
                <a:latin typeface="+mj-lt"/>
                <a:cs typeface="Times New Roman" pitchFamily="18" charset="0"/>
              </a:rPr>
              <a:t>Investors’ returns</a:t>
            </a:r>
            <a:endParaRPr lang="et-EE" sz="1600" dirty="0" smtClean="0">
              <a:solidFill>
                <a:srgbClr val="000099"/>
              </a:solidFill>
              <a:latin typeface="+mj-lt"/>
              <a:cs typeface="Times New Roman" pitchFamily="18" charset="0"/>
            </a:endParaRPr>
          </a:p>
          <a:p>
            <a:pPr marL="542925" indent="-180975" eaLnBrk="1" hangingPunct="1">
              <a:buFontTx/>
              <a:buChar char="-"/>
            </a:pPr>
            <a:r>
              <a:rPr lang="en-US" sz="1600" dirty="0" smtClean="0">
                <a:solidFill>
                  <a:srgbClr val="000099"/>
                </a:solidFill>
                <a:latin typeface="+mj-lt"/>
                <a:cs typeface="Times New Roman" pitchFamily="18" charset="0"/>
              </a:rPr>
              <a:t>Justified profit for </a:t>
            </a:r>
            <a:r>
              <a:rPr lang="en-US" sz="1600" dirty="0" err="1" smtClean="0">
                <a:solidFill>
                  <a:srgbClr val="000099"/>
                </a:solidFill>
                <a:latin typeface="+mj-lt"/>
                <a:cs typeface="Times New Roman" pitchFamily="18" charset="0"/>
              </a:rPr>
              <a:t>privatised</a:t>
            </a:r>
            <a:r>
              <a:rPr lang="en-US" sz="1600" dirty="0" smtClean="0">
                <a:solidFill>
                  <a:srgbClr val="000099"/>
                </a:solidFill>
                <a:latin typeface="+mj-lt"/>
                <a:cs typeface="Times New Roman" pitchFamily="18" charset="0"/>
              </a:rPr>
              <a:t> utilities</a:t>
            </a:r>
            <a:endParaRPr lang="et-EE" sz="1600" dirty="0" smtClean="0">
              <a:solidFill>
                <a:srgbClr val="0000FF"/>
              </a:solidFill>
              <a:latin typeface="+mj-lt"/>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98382" y="1722922"/>
            <a:ext cx="8388417" cy="4943692"/>
          </a:xfrm>
        </p:spPr>
        <p:txBody>
          <a:bodyPr/>
          <a:lstStyle/>
          <a:p>
            <a:pPr marL="0" indent="0" algn="just" defTabSz="914400">
              <a:spcBef>
                <a:spcPct val="0"/>
              </a:spcBef>
              <a:buNone/>
              <a:defRPr/>
            </a:pPr>
            <a:r>
              <a:rPr lang="et-EE" sz="1600" b="1" dirty="0" smtClean="0">
                <a:solidFill>
                  <a:srgbClr val="0000FF"/>
                </a:solidFill>
                <a:latin typeface="+mj-lt"/>
              </a:rPr>
              <a:t>Erastamise taust / </a:t>
            </a:r>
            <a:r>
              <a:rPr lang="en-US" sz="1600" b="1" dirty="0" smtClean="0">
                <a:solidFill>
                  <a:srgbClr val="000099"/>
                </a:solidFill>
                <a:latin typeface="+mj-lt"/>
                <a:cs typeface="Times New Roman" pitchFamily="18" charset="0"/>
              </a:rPr>
              <a:t>Background to the </a:t>
            </a:r>
            <a:r>
              <a:rPr lang="en-US" sz="1600" b="1" dirty="0" err="1" smtClean="0">
                <a:solidFill>
                  <a:srgbClr val="000099"/>
                </a:solidFill>
                <a:latin typeface="+mj-lt"/>
                <a:cs typeface="Times New Roman" pitchFamily="18" charset="0"/>
              </a:rPr>
              <a:t>Privatisation</a:t>
            </a:r>
            <a:endParaRPr lang="et-EE" sz="1600" b="1" dirty="0" smtClean="0">
              <a:solidFill>
                <a:srgbClr val="000099"/>
              </a:solidFill>
              <a:latin typeface="+mj-lt"/>
              <a:cs typeface="Times New Roman" pitchFamily="18" charset="0"/>
            </a:endParaRPr>
          </a:p>
          <a:p>
            <a:pPr marL="0" indent="0" algn="just" defTabSz="914400">
              <a:spcBef>
                <a:spcPct val="0"/>
              </a:spcBef>
              <a:buNone/>
              <a:defRPr/>
            </a:pPr>
            <a:endParaRPr lang="en-US" sz="1600" dirty="0" smtClean="0">
              <a:solidFill>
                <a:srgbClr val="000099"/>
              </a:solidFill>
              <a:cs typeface="Times New Roman" pitchFamily="18" charset="0"/>
            </a:endParaRPr>
          </a:p>
          <a:p>
            <a:pPr eaLnBrk="1" hangingPunct="1"/>
            <a:r>
              <a:rPr lang="et-EE" sz="1600" dirty="0" smtClean="0">
                <a:solidFill>
                  <a:srgbClr val="0000FF"/>
                </a:solidFill>
                <a:latin typeface="+mj-lt"/>
              </a:rPr>
              <a:t>Ettevõte erastati 2001.a konkurentsituru tingimustes</a:t>
            </a:r>
          </a:p>
          <a:p>
            <a:pPr eaLnBrk="1" hangingPunct="1"/>
            <a:r>
              <a:rPr lang="en-US" sz="1600" dirty="0" err="1" smtClean="0">
                <a:solidFill>
                  <a:srgbClr val="000099"/>
                </a:solidFill>
                <a:latin typeface="+mj-lt"/>
                <a:cs typeface="Times New Roman" pitchFamily="18" charset="0"/>
              </a:rPr>
              <a:t>Privatised</a:t>
            </a:r>
            <a:r>
              <a:rPr lang="en-US" sz="1600" dirty="0" smtClean="0">
                <a:solidFill>
                  <a:srgbClr val="000099"/>
                </a:solidFill>
                <a:latin typeface="+mj-lt"/>
                <a:cs typeface="Times New Roman" pitchFamily="18" charset="0"/>
              </a:rPr>
              <a:t> in 2001 via a market led mechanism</a:t>
            </a:r>
          </a:p>
          <a:p>
            <a:pPr eaLnBrk="1" hangingPunct="1"/>
            <a:r>
              <a:rPr lang="et-EE" sz="1600" dirty="0" smtClean="0">
                <a:solidFill>
                  <a:srgbClr val="0000FF"/>
                </a:solidFill>
                <a:latin typeface="+mj-lt"/>
              </a:rPr>
              <a:t>Eesmärgiks oli tõsta kvaliteedistandardeid võimalikult kiiresti ja efektiivselt</a:t>
            </a:r>
          </a:p>
          <a:p>
            <a:pPr marL="627063" indent="-265113" eaLnBrk="1" hangingPunct="1">
              <a:buFontTx/>
              <a:buChar char="-"/>
            </a:pPr>
            <a:r>
              <a:rPr lang="et-EE" sz="1600" dirty="0" smtClean="0">
                <a:solidFill>
                  <a:srgbClr val="0000FF"/>
                </a:solidFill>
                <a:latin typeface="+mj-lt"/>
              </a:rPr>
              <a:t>60% hindamiskriteeriumitest moodustas võimalikult madal tariifitõus (reaalne tõus 30%)</a:t>
            </a:r>
          </a:p>
          <a:p>
            <a:pPr marL="627063" indent="-265113" eaLnBrk="1" hangingPunct="1">
              <a:buFontTx/>
              <a:buChar char="-"/>
            </a:pPr>
            <a:r>
              <a:rPr lang="et-EE" sz="1600" dirty="0" smtClean="0">
                <a:solidFill>
                  <a:srgbClr val="0000FF"/>
                </a:solidFill>
                <a:latin typeface="+mj-lt"/>
              </a:rPr>
              <a:t>40% hindmiskriteeriumitest moodustas aktsiate eest kõrgeim pakutud hind (1,328 miljardit krooni = 85 miljonit eurot maksti 50,4% omakapitali eest)</a:t>
            </a:r>
          </a:p>
          <a:p>
            <a:pPr eaLnBrk="1" hangingPunct="1"/>
            <a:r>
              <a:rPr lang="en-US" sz="1600" dirty="0" smtClean="0">
                <a:solidFill>
                  <a:srgbClr val="000099"/>
                </a:solidFill>
                <a:latin typeface="+mj-lt"/>
                <a:cs typeface="Times New Roman" pitchFamily="18" charset="0"/>
              </a:rPr>
              <a:t>Objective was to increase quality standards as quickly and as efficiently as possible</a:t>
            </a:r>
          </a:p>
          <a:p>
            <a:pPr marL="627063" indent="-265113" eaLnBrk="1" hangingPunct="1">
              <a:buFontTx/>
              <a:buChar char="-"/>
            </a:pPr>
            <a:r>
              <a:rPr lang="en-US" sz="1600" dirty="0" smtClean="0">
                <a:solidFill>
                  <a:srgbClr val="000099"/>
                </a:solidFill>
                <a:latin typeface="+mj-lt"/>
                <a:cs typeface="Times New Roman" pitchFamily="18" charset="0"/>
              </a:rPr>
              <a:t>60% of bid award for lowest tariff increase (30% real increase)</a:t>
            </a:r>
            <a:endParaRPr lang="et-EE" sz="1600" dirty="0" smtClean="0">
              <a:solidFill>
                <a:srgbClr val="000099"/>
              </a:solidFill>
              <a:latin typeface="+mj-lt"/>
              <a:cs typeface="Times New Roman" pitchFamily="18" charset="0"/>
            </a:endParaRPr>
          </a:p>
          <a:p>
            <a:pPr marL="627063" indent="-265113" eaLnBrk="1" hangingPunct="1">
              <a:buFontTx/>
              <a:buChar char="-"/>
            </a:pPr>
            <a:r>
              <a:rPr lang="en-US" sz="1600" dirty="0" smtClean="0">
                <a:solidFill>
                  <a:srgbClr val="000099"/>
                </a:solidFill>
                <a:latin typeface="+mj-lt"/>
                <a:cs typeface="Times New Roman" pitchFamily="18" charset="0"/>
              </a:rPr>
              <a:t>40% of bid award for highest value paid for shares (1.328 billion EEK = </a:t>
            </a:r>
            <a:r>
              <a:rPr lang="en-US" sz="1600" dirty="0" err="1" smtClean="0">
                <a:solidFill>
                  <a:srgbClr val="000099"/>
                </a:solidFill>
                <a:latin typeface="+mj-lt"/>
                <a:cs typeface="Times New Roman" pitchFamily="18" charset="0"/>
              </a:rPr>
              <a:t>85m</a:t>
            </a:r>
            <a:r>
              <a:rPr lang="en-US" sz="1600" dirty="0" smtClean="0">
                <a:solidFill>
                  <a:srgbClr val="000099"/>
                </a:solidFill>
                <a:latin typeface="+mj-lt"/>
                <a:cs typeface="Times New Roman" pitchFamily="18" charset="0"/>
              </a:rPr>
              <a:t> Euro paid for 50.4% of the equity)</a:t>
            </a:r>
          </a:p>
          <a:p>
            <a:pPr eaLnBrk="1" hangingPunct="1"/>
            <a:r>
              <a:rPr lang="et-EE" sz="1600" dirty="0" smtClean="0">
                <a:solidFill>
                  <a:srgbClr val="0000FF"/>
                </a:solidFill>
                <a:latin typeface="+mj-lt"/>
              </a:rPr>
              <a:t>Erastamislepingus sätestati tariifi- ja õigustatud kasumi mehhanismid</a:t>
            </a:r>
          </a:p>
          <a:p>
            <a:pPr eaLnBrk="1" hangingPunct="1"/>
            <a:r>
              <a:rPr lang="en-US" sz="1600" dirty="0" smtClean="0">
                <a:solidFill>
                  <a:srgbClr val="000099"/>
                </a:solidFill>
                <a:latin typeface="+mj-lt"/>
                <a:cs typeface="Times New Roman" pitchFamily="18" charset="0"/>
              </a:rPr>
              <a:t>Tariff and </a:t>
            </a:r>
            <a:r>
              <a:rPr lang="en-US" sz="1600" dirty="0" err="1" smtClean="0">
                <a:solidFill>
                  <a:srgbClr val="000099"/>
                </a:solidFill>
                <a:latin typeface="+mj-lt"/>
                <a:cs typeface="Times New Roman" pitchFamily="18" charset="0"/>
              </a:rPr>
              <a:t>justifed</a:t>
            </a:r>
            <a:r>
              <a:rPr lang="en-US" sz="1600" dirty="0" smtClean="0">
                <a:solidFill>
                  <a:srgbClr val="000099"/>
                </a:solidFill>
                <a:latin typeface="+mj-lt"/>
                <a:cs typeface="Times New Roman" pitchFamily="18" charset="0"/>
              </a:rPr>
              <a:t> profit mechanisms defined in the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a:t>
            </a:r>
          </a:p>
          <a:p>
            <a:pPr eaLnBrk="1" hangingPunct="1"/>
            <a:r>
              <a:rPr lang="et-EE" sz="1600" dirty="0" smtClean="0">
                <a:solidFill>
                  <a:srgbClr val="0000FF"/>
                </a:solidFill>
                <a:latin typeface="+mj-lt"/>
              </a:rPr>
              <a:t>Vastab täiel määral kõikidele Eesti ja EL-i seadustele </a:t>
            </a:r>
          </a:p>
          <a:p>
            <a:pPr eaLnBrk="1" hangingPunct="1"/>
            <a:r>
              <a:rPr lang="en-US" sz="1600" dirty="0" smtClean="0">
                <a:solidFill>
                  <a:srgbClr val="000099"/>
                </a:solidFill>
                <a:latin typeface="+mj-lt"/>
                <a:cs typeface="Times New Roman" pitchFamily="18" charset="0"/>
              </a:rPr>
              <a:t>Fully in accordance with all Estonian and EU laws</a:t>
            </a:r>
          </a:p>
          <a:p>
            <a:pPr eaLnBrk="1" hangingPunct="1"/>
            <a:endParaRPr lang="et-EE" sz="1600" dirty="0" smtClean="0">
              <a:solidFill>
                <a:srgbClr val="0000FF"/>
              </a:solidFill>
              <a:latin typeface="+mj-lt"/>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b="1" dirty="0" err="1" smtClean="0">
                <a:solidFill>
                  <a:srgbClr val="0000FF"/>
                </a:solidFill>
                <a:latin typeface="+mj-lt"/>
              </a:rPr>
              <a:t>Aktsiate</a:t>
            </a:r>
            <a:r>
              <a:rPr lang="en-US" sz="1600" b="1" dirty="0" smtClean="0">
                <a:solidFill>
                  <a:srgbClr val="0000FF"/>
                </a:solidFill>
                <a:latin typeface="+mj-lt"/>
              </a:rPr>
              <a:t> </a:t>
            </a:r>
            <a:r>
              <a:rPr lang="en-US" sz="1600" b="1" dirty="0" err="1" smtClean="0">
                <a:solidFill>
                  <a:srgbClr val="0000FF"/>
                </a:solidFill>
                <a:latin typeface="+mj-lt"/>
              </a:rPr>
              <a:t>esmane</a:t>
            </a:r>
            <a:r>
              <a:rPr lang="en-US" sz="1600" b="1" dirty="0" smtClean="0">
                <a:solidFill>
                  <a:srgbClr val="0000FF"/>
                </a:solidFill>
                <a:latin typeface="+mj-lt"/>
              </a:rPr>
              <a:t> </a:t>
            </a:r>
            <a:r>
              <a:rPr lang="en-US" sz="1600" b="1" dirty="0" err="1" smtClean="0">
                <a:solidFill>
                  <a:srgbClr val="0000FF"/>
                </a:solidFill>
                <a:latin typeface="+mj-lt"/>
              </a:rPr>
              <a:t>avalik</a:t>
            </a:r>
            <a:r>
              <a:rPr lang="en-US" sz="1600" b="1" dirty="0" smtClean="0">
                <a:solidFill>
                  <a:srgbClr val="0000FF"/>
                </a:solidFill>
                <a:latin typeface="+mj-lt"/>
              </a:rPr>
              <a:t> </a:t>
            </a:r>
            <a:r>
              <a:rPr lang="en-US" sz="1600" b="1" dirty="0" err="1" smtClean="0">
                <a:solidFill>
                  <a:srgbClr val="0000FF"/>
                </a:solidFill>
                <a:latin typeface="+mj-lt"/>
              </a:rPr>
              <a:t>pakkumine</a:t>
            </a:r>
            <a:r>
              <a:rPr lang="en-US" sz="1600" b="1" dirty="0" smtClean="0">
                <a:solidFill>
                  <a:srgbClr val="0000FF"/>
                </a:solidFill>
                <a:latin typeface="+mj-lt"/>
              </a:rPr>
              <a:t> / </a:t>
            </a:r>
            <a:r>
              <a:rPr lang="en-US" sz="1600" b="1" dirty="0" smtClean="0">
                <a:solidFill>
                  <a:srgbClr val="000099"/>
                </a:solidFill>
                <a:latin typeface="+mj-lt"/>
                <a:cs typeface="Times New Roman" pitchFamily="18" charset="0"/>
              </a:rPr>
              <a:t>IPO</a:t>
            </a:r>
            <a:endParaRPr lang="et-EE" sz="1600" b="1" dirty="0" smtClean="0">
              <a:solidFill>
                <a:srgbClr val="000099"/>
              </a:solidFill>
              <a:latin typeface="+mj-lt"/>
              <a:cs typeface="Times New Roman" pitchFamily="18" charset="0"/>
            </a:endParaRPr>
          </a:p>
          <a:p>
            <a:pPr eaLnBrk="1" hangingPunct="1"/>
            <a:endParaRPr lang="et-EE" sz="1600" dirty="0" smtClean="0">
              <a:solidFill>
                <a:srgbClr val="000099"/>
              </a:solidFill>
              <a:latin typeface="+mj-lt"/>
              <a:cs typeface="Times New Roman" pitchFamily="18" charset="0"/>
            </a:endParaRPr>
          </a:p>
          <a:p>
            <a:pPr eaLnBrk="1" hangingPunct="1"/>
            <a:r>
              <a:rPr lang="en-US" sz="1600" dirty="0" smtClean="0">
                <a:solidFill>
                  <a:srgbClr val="0000FF"/>
                </a:solidFill>
                <a:latin typeface="+mj-lt"/>
              </a:rPr>
              <a:t>30% </a:t>
            </a:r>
            <a:r>
              <a:rPr lang="en-US" sz="1600" dirty="0" err="1" smtClean="0">
                <a:solidFill>
                  <a:srgbClr val="0000FF"/>
                </a:solidFill>
                <a:latin typeface="+mj-lt"/>
              </a:rPr>
              <a:t>omakapitali</a:t>
            </a:r>
            <a:r>
              <a:rPr lang="en-US" sz="1600" dirty="0" smtClean="0">
                <a:solidFill>
                  <a:srgbClr val="0000FF"/>
                </a:solidFill>
                <a:latin typeface="+mj-lt"/>
              </a:rPr>
              <a:t> </a:t>
            </a:r>
            <a:r>
              <a:rPr lang="en-US" sz="1600" dirty="0" err="1" smtClean="0">
                <a:solidFill>
                  <a:srgbClr val="0000FF"/>
                </a:solidFill>
                <a:latin typeface="+mj-lt"/>
              </a:rPr>
              <a:t>eest</a:t>
            </a:r>
            <a:r>
              <a:rPr lang="en-US" sz="1600" dirty="0" smtClean="0">
                <a:solidFill>
                  <a:srgbClr val="0000FF"/>
                </a:solidFill>
                <a:latin typeface="+mj-lt"/>
              </a:rPr>
              <a:t> </a:t>
            </a:r>
            <a:r>
              <a:rPr lang="en-US" sz="1600" dirty="0" err="1" smtClean="0">
                <a:solidFill>
                  <a:srgbClr val="0000FF"/>
                </a:solidFill>
                <a:latin typeface="+mj-lt"/>
              </a:rPr>
              <a:t>maksti</a:t>
            </a:r>
            <a:r>
              <a:rPr lang="en-US" sz="1600" dirty="0" smtClean="0">
                <a:solidFill>
                  <a:srgbClr val="0000FF"/>
                </a:solidFill>
                <a:latin typeface="+mj-lt"/>
              </a:rPr>
              <a:t> 55.5 </a:t>
            </a:r>
            <a:r>
              <a:rPr lang="en-US" sz="1600" dirty="0" err="1" smtClean="0">
                <a:solidFill>
                  <a:srgbClr val="0000FF"/>
                </a:solidFill>
                <a:latin typeface="+mj-lt"/>
              </a:rPr>
              <a:t>miljonit</a:t>
            </a:r>
            <a:r>
              <a:rPr lang="en-US" sz="1600" dirty="0" smtClean="0">
                <a:solidFill>
                  <a:srgbClr val="0000FF"/>
                </a:solidFill>
                <a:latin typeface="+mj-lt"/>
              </a:rPr>
              <a:t> </a:t>
            </a:r>
            <a:r>
              <a:rPr lang="en-US" sz="1600" dirty="0" err="1" smtClean="0">
                <a:solidFill>
                  <a:srgbClr val="0000FF"/>
                </a:solidFill>
                <a:latin typeface="+mj-lt"/>
              </a:rPr>
              <a:t>eurot</a:t>
            </a:r>
            <a:r>
              <a:rPr lang="en-US" sz="1600" dirty="0" smtClean="0">
                <a:solidFill>
                  <a:srgbClr val="0000FF"/>
                </a:solidFill>
                <a:latin typeface="+mj-lt"/>
              </a:rPr>
              <a:t> (9.25 </a:t>
            </a:r>
            <a:r>
              <a:rPr lang="en-US" sz="1600" dirty="0" err="1" smtClean="0">
                <a:solidFill>
                  <a:srgbClr val="0000FF"/>
                </a:solidFill>
                <a:latin typeface="+mj-lt"/>
              </a:rPr>
              <a:t>eurot</a:t>
            </a:r>
            <a:r>
              <a:rPr lang="en-US" sz="1600" dirty="0" smtClean="0">
                <a:solidFill>
                  <a:srgbClr val="0000FF"/>
                </a:solidFill>
                <a:latin typeface="+mj-lt"/>
              </a:rPr>
              <a:t> </a:t>
            </a:r>
            <a:r>
              <a:rPr lang="en-US" sz="1600" dirty="0" err="1" smtClean="0">
                <a:solidFill>
                  <a:srgbClr val="0000FF"/>
                </a:solidFill>
                <a:latin typeface="+mj-lt"/>
              </a:rPr>
              <a:t>aktsia</a:t>
            </a:r>
            <a:r>
              <a:rPr lang="en-US" sz="1600" dirty="0" smtClean="0">
                <a:solidFill>
                  <a:srgbClr val="0000FF"/>
                </a:solidFill>
                <a:latin typeface="+mj-lt"/>
              </a:rPr>
              <a:t> </a:t>
            </a:r>
            <a:r>
              <a:rPr lang="en-US" sz="1600" dirty="0" err="1" smtClean="0">
                <a:solidFill>
                  <a:srgbClr val="0000FF"/>
                </a:solidFill>
                <a:latin typeface="+mj-lt"/>
              </a:rPr>
              <a:t>eest</a:t>
            </a:r>
            <a:r>
              <a:rPr lang="en-US" sz="1600" dirty="0" smtClean="0">
                <a:solidFill>
                  <a:srgbClr val="0000FF"/>
                </a:solidFill>
                <a:latin typeface="+mj-lt"/>
              </a:rPr>
              <a:t>)</a:t>
            </a:r>
          </a:p>
          <a:p>
            <a:pPr eaLnBrk="1" hangingPunct="1"/>
            <a:r>
              <a:rPr lang="en-US" sz="1600" dirty="0" err="1" smtClean="0">
                <a:solidFill>
                  <a:srgbClr val="000099"/>
                </a:solidFill>
                <a:latin typeface="+mj-lt"/>
                <a:cs typeface="Times New Roman" pitchFamily="18" charset="0"/>
              </a:rPr>
              <a:t>55.5m</a:t>
            </a:r>
            <a:r>
              <a:rPr lang="en-US" sz="1600" dirty="0" smtClean="0">
                <a:solidFill>
                  <a:srgbClr val="000099"/>
                </a:solidFill>
                <a:latin typeface="+mj-lt"/>
                <a:cs typeface="Times New Roman" pitchFamily="18" charset="0"/>
              </a:rPr>
              <a:t> Euro paid for 30% of the equity (9.25 Euro per share</a:t>
            </a:r>
            <a:r>
              <a:rPr lang="et-EE" sz="1600" dirty="0" smtClean="0">
                <a:solidFill>
                  <a:srgbClr val="000099"/>
                </a:solidFill>
                <a:latin typeface="+mj-lt"/>
                <a:cs typeface="Times New Roman" pitchFamily="18" charset="0"/>
              </a:rPr>
              <a:t>)</a:t>
            </a:r>
          </a:p>
          <a:p>
            <a:pPr eaLnBrk="1" hangingPunct="1"/>
            <a:r>
              <a:rPr lang="en-US" sz="1600" dirty="0" err="1" smtClean="0">
                <a:solidFill>
                  <a:srgbClr val="0000FF"/>
                </a:solidFill>
                <a:latin typeface="+mj-lt"/>
              </a:rPr>
              <a:t>Investeering</a:t>
            </a:r>
            <a:r>
              <a:rPr lang="en-US" sz="1600" dirty="0" smtClean="0">
                <a:solidFill>
                  <a:srgbClr val="0000FF"/>
                </a:solidFill>
                <a:latin typeface="+mj-lt"/>
              </a:rPr>
              <a:t> </a:t>
            </a:r>
            <a:r>
              <a:rPr lang="en-US" sz="1600" dirty="0" err="1" smtClean="0">
                <a:solidFill>
                  <a:srgbClr val="0000FF"/>
                </a:solidFill>
                <a:latin typeface="+mj-lt"/>
              </a:rPr>
              <a:t>tehti</a:t>
            </a:r>
            <a:r>
              <a:rPr lang="en-US" sz="1600" dirty="0" smtClean="0">
                <a:solidFill>
                  <a:srgbClr val="0000FF"/>
                </a:solidFill>
                <a:latin typeface="+mj-lt"/>
              </a:rPr>
              <a:t> </a:t>
            </a:r>
            <a:r>
              <a:rPr lang="en-US" sz="1600" dirty="0" err="1" smtClean="0">
                <a:solidFill>
                  <a:srgbClr val="0000FF"/>
                </a:solidFill>
                <a:latin typeface="+mj-lt"/>
              </a:rPr>
              <a:t>igati</a:t>
            </a:r>
            <a:r>
              <a:rPr lang="en-US" sz="1600" dirty="0" smtClean="0">
                <a:solidFill>
                  <a:srgbClr val="0000FF"/>
                </a:solidFill>
                <a:latin typeface="+mj-lt"/>
              </a:rPr>
              <a:t> </a:t>
            </a:r>
            <a:r>
              <a:rPr lang="en-US" sz="1600" dirty="0" err="1" smtClean="0">
                <a:solidFill>
                  <a:srgbClr val="0000FF"/>
                </a:solidFill>
                <a:latin typeface="+mj-lt"/>
              </a:rPr>
              <a:t>õiguspärase</a:t>
            </a:r>
            <a:r>
              <a:rPr lang="en-US" sz="1600" dirty="0" smtClean="0">
                <a:solidFill>
                  <a:srgbClr val="0000FF"/>
                </a:solidFill>
                <a:latin typeface="+mj-lt"/>
              </a:rPr>
              <a:t> </a:t>
            </a:r>
            <a:r>
              <a:rPr lang="en-US" sz="1600" dirty="0" err="1" smtClean="0">
                <a:solidFill>
                  <a:srgbClr val="0000FF"/>
                </a:solidFill>
                <a:latin typeface="+mj-lt"/>
              </a:rPr>
              <a:t>erastamislepingu</a:t>
            </a:r>
            <a:r>
              <a:rPr lang="en-US" sz="1600" dirty="0" smtClean="0">
                <a:solidFill>
                  <a:srgbClr val="0000FF"/>
                </a:solidFill>
                <a:latin typeface="+mj-lt"/>
              </a:rPr>
              <a:t> </a:t>
            </a:r>
            <a:r>
              <a:rPr lang="en-US" sz="1600" dirty="0" err="1" smtClean="0">
                <a:solidFill>
                  <a:srgbClr val="0000FF"/>
                </a:solidFill>
                <a:latin typeface="+mj-lt"/>
              </a:rPr>
              <a:t>põhjal</a:t>
            </a:r>
            <a:endParaRPr lang="en-US" sz="1600" dirty="0" smtClean="0">
              <a:solidFill>
                <a:srgbClr val="0000FF"/>
              </a:solidFill>
              <a:latin typeface="+mj-lt"/>
            </a:endParaRPr>
          </a:p>
          <a:p>
            <a:pPr eaLnBrk="1" hangingPunct="1"/>
            <a:r>
              <a:rPr lang="en-US" sz="1600" dirty="0" smtClean="0">
                <a:solidFill>
                  <a:srgbClr val="000099"/>
                </a:solidFill>
                <a:latin typeface="+mj-lt"/>
                <a:cs typeface="Times New Roman" pitchFamily="18" charset="0"/>
              </a:rPr>
              <a:t>Investment made on the basis of the fully legal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 </a:t>
            </a:r>
          </a:p>
          <a:p>
            <a:pPr eaLnBrk="1" hangingPunct="1"/>
            <a:r>
              <a:rPr lang="en-US" sz="1600" dirty="0" err="1" smtClean="0">
                <a:solidFill>
                  <a:srgbClr val="0000FF"/>
                </a:solidFill>
                <a:latin typeface="+mj-lt"/>
              </a:rPr>
              <a:t>Regulatsiooniga</a:t>
            </a:r>
            <a:r>
              <a:rPr lang="en-US" sz="1600" dirty="0" smtClean="0">
                <a:solidFill>
                  <a:srgbClr val="0000FF"/>
                </a:solidFill>
                <a:latin typeface="+mj-lt"/>
              </a:rPr>
              <a:t> </a:t>
            </a:r>
            <a:r>
              <a:rPr lang="en-US" sz="1600" dirty="0" err="1" smtClean="0">
                <a:solidFill>
                  <a:srgbClr val="0000FF"/>
                </a:solidFill>
                <a:latin typeface="+mj-lt"/>
              </a:rPr>
              <a:t>seotud</a:t>
            </a:r>
            <a:r>
              <a:rPr lang="en-US" sz="1600" dirty="0" smtClean="0">
                <a:solidFill>
                  <a:srgbClr val="0000FF"/>
                </a:solidFill>
                <a:latin typeface="+mj-lt"/>
              </a:rPr>
              <a:t> </a:t>
            </a:r>
            <a:r>
              <a:rPr lang="en-US" sz="1600" dirty="0" err="1" smtClean="0">
                <a:solidFill>
                  <a:srgbClr val="0000FF"/>
                </a:solidFill>
                <a:latin typeface="+mj-lt"/>
              </a:rPr>
              <a:t>riskid</a:t>
            </a:r>
            <a:r>
              <a:rPr lang="en-US" sz="1600" dirty="0" smtClean="0">
                <a:solidFill>
                  <a:srgbClr val="0000FF"/>
                </a:solidFill>
                <a:latin typeface="+mj-lt"/>
              </a:rPr>
              <a:t> </a:t>
            </a:r>
            <a:r>
              <a:rPr lang="en-US" sz="1600" dirty="0" err="1" smtClean="0">
                <a:solidFill>
                  <a:srgbClr val="0000FF"/>
                </a:solidFill>
                <a:latin typeface="+mj-lt"/>
              </a:rPr>
              <a:t>erastamislepingus</a:t>
            </a:r>
            <a:r>
              <a:rPr lang="en-US" sz="1600" dirty="0" smtClean="0">
                <a:solidFill>
                  <a:srgbClr val="0000FF"/>
                </a:solidFill>
                <a:latin typeface="+mj-lt"/>
              </a:rPr>
              <a:t> </a:t>
            </a:r>
            <a:r>
              <a:rPr lang="en-US" sz="1600" dirty="0" err="1" smtClean="0">
                <a:solidFill>
                  <a:srgbClr val="0000FF"/>
                </a:solidFill>
                <a:latin typeface="+mj-lt"/>
              </a:rPr>
              <a:t>maandati</a:t>
            </a:r>
            <a:r>
              <a:rPr lang="en-US" sz="1600" dirty="0" smtClean="0">
                <a:solidFill>
                  <a:srgbClr val="0000FF"/>
                </a:solidFill>
                <a:latin typeface="+mj-lt"/>
              </a:rPr>
              <a:t> </a:t>
            </a:r>
            <a:r>
              <a:rPr lang="en-US" sz="1600" dirty="0" err="1" smtClean="0">
                <a:solidFill>
                  <a:srgbClr val="0000FF"/>
                </a:solidFill>
                <a:latin typeface="+mj-lt"/>
              </a:rPr>
              <a:t>arbitratsiooni</a:t>
            </a:r>
            <a:r>
              <a:rPr lang="en-US" sz="1600" dirty="0" smtClean="0">
                <a:solidFill>
                  <a:srgbClr val="0000FF"/>
                </a:solidFill>
                <a:latin typeface="+mj-lt"/>
              </a:rPr>
              <a:t> </a:t>
            </a:r>
            <a:r>
              <a:rPr lang="en-US" sz="1600" dirty="0" err="1" smtClean="0">
                <a:solidFill>
                  <a:srgbClr val="0000FF"/>
                </a:solidFill>
                <a:latin typeface="+mj-lt"/>
              </a:rPr>
              <a:t>võimalusega</a:t>
            </a:r>
            <a:r>
              <a:rPr lang="en-US" sz="1600" dirty="0" smtClean="0">
                <a:solidFill>
                  <a:srgbClr val="0000FF"/>
                </a:solidFill>
                <a:latin typeface="+mj-lt"/>
              </a:rPr>
              <a:t>, </a:t>
            </a:r>
            <a:r>
              <a:rPr lang="en-US" sz="1600" dirty="0" err="1" smtClean="0">
                <a:solidFill>
                  <a:srgbClr val="0000FF"/>
                </a:solidFill>
                <a:latin typeface="+mj-lt"/>
              </a:rPr>
              <a:t>kasutades</a:t>
            </a:r>
            <a:r>
              <a:rPr lang="en-US" sz="1600" dirty="0" smtClean="0">
                <a:solidFill>
                  <a:srgbClr val="0000FF"/>
                </a:solidFill>
                <a:latin typeface="+mj-lt"/>
              </a:rPr>
              <a:t> </a:t>
            </a:r>
            <a:r>
              <a:rPr lang="en-US" sz="1600" dirty="0" err="1" smtClean="0">
                <a:solidFill>
                  <a:srgbClr val="0000FF"/>
                </a:solidFill>
                <a:latin typeface="+mj-lt"/>
              </a:rPr>
              <a:t>sõltumatuid</a:t>
            </a:r>
            <a:r>
              <a:rPr lang="en-US" sz="1600" dirty="0" smtClean="0">
                <a:solidFill>
                  <a:srgbClr val="0000FF"/>
                </a:solidFill>
                <a:latin typeface="+mj-lt"/>
              </a:rPr>
              <a:t> </a:t>
            </a:r>
            <a:r>
              <a:rPr lang="en-US" sz="1600" dirty="0" err="1" smtClean="0">
                <a:solidFill>
                  <a:srgbClr val="0000FF"/>
                </a:solidFill>
                <a:latin typeface="+mj-lt"/>
              </a:rPr>
              <a:t>rahvusvahelisi</a:t>
            </a:r>
            <a:r>
              <a:rPr lang="en-US" sz="1600" dirty="0" smtClean="0">
                <a:solidFill>
                  <a:srgbClr val="0000FF"/>
                </a:solidFill>
                <a:latin typeface="+mj-lt"/>
              </a:rPr>
              <a:t> </a:t>
            </a:r>
            <a:r>
              <a:rPr lang="en-US" sz="1600" dirty="0" err="1" smtClean="0">
                <a:solidFill>
                  <a:srgbClr val="0000FF"/>
                </a:solidFill>
                <a:latin typeface="+mj-lt"/>
              </a:rPr>
              <a:t>eksperte</a:t>
            </a:r>
            <a:r>
              <a:rPr lang="en-US" sz="1600" dirty="0" smtClean="0">
                <a:solidFill>
                  <a:srgbClr val="0000FF"/>
                </a:solidFill>
                <a:latin typeface="+mj-lt"/>
              </a:rPr>
              <a:t> </a:t>
            </a:r>
            <a:endParaRPr lang="et-EE" sz="1600" dirty="0" smtClean="0">
              <a:solidFill>
                <a:srgbClr val="0000FF"/>
              </a:solidFill>
              <a:latin typeface="+mj-lt"/>
            </a:endParaRPr>
          </a:p>
          <a:p>
            <a:pPr eaLnBrk="1" hangingPunct="1"/>
            <a:r>
              <a:rPr lang="en-US" sz="1600" dirty="0" smtClean="0">
                <a:solidFill>
                  <a:srgbClr val="000099"/>
                </a:solidFill>
                <a:latin typeface="+mj-lt"/>
                <a:cs typeface="Times New Roman" pitchFamily="18" charset="0"/>
              </a:rPr>
              <a:t>Regulatory risk in the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 mitigated by arbitration using independent international experts</a:t>
            </a:r>
          </a:p>
          <a:p>
            <a:pPr eaLnBrk="1" hangingPunct="1"/>
            <a:endParaRPr lang="et-EE" sz="1600" dirty="0" smtClean="0">
              <a:solidFill>
                <a:srgbClr val="0000FF"/>
              </a:solidFill>
              <a:latin typeface="+mj-lt"/>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b="1" dirty="0" err="1" smtClean="0">
                <a:solidFill>
                  <a:srgbClr val="0000FF"/>
                </a:solidFill>
                <a:latin typeface="+mj-lt"/>
              </a:rPr>
              <a:t>Erastamisjärgne</a:t>
            </a:r>
            <a:r>
              <a:rPr lang="en-US" sz="1600" b="1" dirty="0" smtClean="0">
                <a:solidFill>
                  <a:srgbClr val="0000FF"/>
                </a:solidFill>
                <a:latin typeface="+mj-lt"/>
              </a:rPr>
              <a:t> </a:t>
            </a:r>
            <a:r>
              <a:rPr lang="en-US" sz="1600" b="1" dirty="0" err="1" smtClean="0">
                <a:solidFill>
                  <a:srgbClr val="0000FF"/>
                </a:solidFill>
                <a:latin typeface="+mj-lt"/>
              </a:rPr>
              <a:t>tegevus</a:t>
            </a:r>
            <a:r>
              <a:rPr lang="et-EE" sz="1600" b="1" dirty="0" smtClean="0">
                <a:solidFill>
                  <a:srgbClr val="0000FF"/>
                </a:solidFill>
                <a:latin typeface="+mj-lt"/>
              </a:rPr>
              <a:t> / </a:t>
            </a:r>
            <a:r>
              <a:rPr lang="en-US" sz="1600" b="1" dirty="0" smtClean="0">
                <a:solidFill>
                  <a:srgbClr val="000099"/>
                </a:solidFill>
                <a:latin typeface="+mj-lt"/>
                <a:cs typeface="Times New Roman" pitchFamily="18" charset="0"/>
              </a:rPr>
              <a:t>Performance since </a:t>
            </a:r>
            <a:r>
              <a:rPr lang="en-US" sz="1600" b="1" dirty="0" err="1" smtClean="0">
                <a:solidFill>
                  <a:srgbClr val="000099"/>
                </a:solidFill>
                <a:latin typeface="+mj-lt"/>
                <a:cs typeface="Times New Roman" pitchFamily="18" charset="0"/>
              </a:rPr>
              <a:t>privatisation</a:t>
            </a:r>
            <a:endParaRPr lang="et-EE" sz="1600" b="1" dirty="0" smtClean="0">
              <a:solidFill>
                <a:srgbClr val="000099"/>
              </a:solidFill>
              <a:latin typeface="+mj-lt"/>
              <a:cs typeface="Times New Roman" pitchFamily="18" charset="0"/>
            </a:endParaRPr>
          </a:p>
          <a:p>
            <a:pPr marL="0" indent="0" algn="just" defTabSz="914400">
              <a:spcBef>
                <a:spcPct val="0"/>
              </a:spcBef>
              <a:buNone/>
              <a:defRPr/>
            </a:pPr>
            <a:endParaRPr lang="et-EE" sz="1600" dirty="0" smtClean="0">
              <a:solidFill>
                <a:srgbClr val="000099"/>
              </a:solidFill>
              <a:latin typeface="+mj-lt"/>
              <a:cs typeface="Times New Roman" pitchFamily="18" charset="0"/>
            </a:endParaRPr>
          </a:p>
          <a:p>
            <a:pPr eaLnBrk="1" hangingPunct="1"/>
            <a:r>
              <a:rPr lang="en-US" sz="1600" dirty="0" smtClean="0">
                <a:solidFill>
                  <a:srgbClr val="0000FF"/>
                </a:solidFill>
                <a:latin typeface="+mj-lt"/>
              </a:rPr>
              <a:t>6,5% </a:t>
            </a:r>
            <a:r>
              <a:rPr lang="en-US" sz="1600" dirty="0" err="1" smtClean="0">
                <a:solidFill>
                  <a:srgbClr val="0000FF"/>
                </a:solidFill>
                <a:latin typeface="+mj-lt"/>
              </a:rPr>
              <a:t>reaalne</a:t>
            </a:r>
            <a:r>
              <a:rPr lang="en-US" sz="1600" dirty="0" smtClean="0">
                <a:solidFill>
                  <a:srgbClr val="0000FF"/>
                </a:solidFill>
                <a:latin typeface="+mj-lt"/>
              </a:rPr>
              <a:t> </a:t>
            </a:r>
            <a:r>
              <a:rPr lang="en-US" sz="1600" dirty="0" err="1" smtClean="0">
                <a:solidFill>
                  <a:srgbClr val="0000FF"/>
                </a:solidFill>
                <a:latin typeface="+mj-lt"/>
              </a:rPr>
              <a:t>tulukus</a:t>
            </a:r>
            <a:r>
              <a:rPr lang="en-US" sz="1600" dirty="0" smtClean="0">
                <a:solidFill>
                  <a:srgbClr val="0000FF"/>
                </a:solidFill>
                <a:latin typeface="+mj-lt"/>
              </a:rPr>
              <a:t> </a:t>
            </a:r>
            <a:r>
              <a:rPr lang="en-US" sz="1600" dirty="0" err="1" smtClean="0">
                <a:solidFill>
                  <a:srgbClr val="0000FF"/>
                </a:solidFill>
                <a:latin typeface="+mj-lt"/>
              </a:rPr>
              <a:t>investeeritud</a:t>
            </a:r>
            <a:r>
              <a:rPr lang="en-US" sz="1600" dirty="0" smtClean="0">
                <a:solidFill>
                  <a:srgbClr val="0000FF"/>
                </a:solidFill>
                <a:latin typeface="+mj-lt"/>
              </a:rPr>
              <a:t> </a:t>
            </a:r>
            <a:r>
              <a:rPr lang="en-US" sz="1600" dirty="0" err="1" smtClean="0">
                <a:solidFill>
                  <a:srgbClr val="0000FF"/>
                </a:solidFill>
                <a:latin typeface="+mj-lt"/>
              </a:rPr>
              <a:t>kapitalilt</a:t>
            </a:r>
            <a:r>
              <a:rPr lang="en-US" sz="1600" dirty="0" smtClean="0">
                <a:solidFill>
                  <a:srgbClr val="0000FF"/>
                </a:solidFill>
                <a:latin typeface="+mj-lt"/>
              </a:rPr>
              <a:t> </a:t>
            </a:r>
            <a:r>
              <a:rPr lang="en-US" sz="1600" dirty="0" err="1" smtClean="0">
                <a:solidFill>
                  <a:srgbClr val="0000FF"/>
                </a:solidFill>
                <a:latin typeface="+mj-lt"/>
              </a:rPr>
              <a:t>aastatel</a:t>
            </a:r>
            <a:r>
              <a:rPr lang="en-US" sz="1600" dirty="0" smtClean="0">
                <a:solidFill>
                  <a:srgbClr val="0000FF"/>
                </a:solidFill>
                <a:latin typeface="+mj-lt"/>
              </a:rPr>
              <a:t> 2001 - 2010 (</a:t>
            </a:r>
            <a:r>
              <a:rPr lang="en-US" sz="1600" dirty="0" err="1" smtClean="0">
                <a:solidFill>
                  <a:srgbClr val="0000FF"/>
                </a:solidFill>
                <a:latin typeface="+mj-lt"/>
              </a:rPr>
              <a:t>kooskõlas</a:t>
            </a:r>
            <a:r>
              <a:rPr lang="en-US" sz="1600" dirty="0" smtClean="0">
                <a:solidFill>
                  <a:srgbClr val="0000FF"/>
                </a:solidFill>
                <a:latin typeface="+mj-lt"/>
              </a:rPr>
              <a:t> </a:t>
            </a:r>
            <a:r>
              <a:rPr lang="en-US" sz="1600" dirty="0" err="1" smtClean="0">
                <a:solidFill>
                  <a:srgbClr val="0000FF"/>
                </a:solidFill>
                <a:latin typeface="+mj-lt"/>
              </a:rPr>
              <a:t>rahvusvaheliste</a:t>
            </a:r>
            <a:r>
              <a:rPr lang="en-US" sz="1600" dirty="0" smtClean="0">
                <a:solidFill>
                  <a:srgbClr val="0000FF"/>
                </a:solidFill>
                <a:latin typeface="+mj-lt"/>
              </a:rPr>
              <a:t> </a:t>
            </a:r>
            <a:r>
              <a:rPr lang="en-US" sz="1600" dirty="0" err="1" smtClean="0">
                <a:solidFill>
                  <a:srgbClr val="0000FF"/>
                </a:solidFill>
                <a:latin typeface="+mj-lt"/>
              </a:rPr>
              <a:t>standarditega</a:t>
            </a:r>
            <a:r>
              <a:rPr lang="en-US" sz="1600" dirty="0" smtClean="0">
                <a:solidFill>
                  <a:srgbClr val="0000FF"/>
                </a:solidFill>
                <a:latin typeface="+mj-lt"/>
              </a:rPr>
              <a:t> (</a:t>
            </a:r>
            <a:r>
              <a:rPr lang="en-US" sz="1600" dirty="0" err="1" smtClean="0">
                <a:solidFill>
                  <a:srgbClr val="0000FF"/>
                </a:solidFill>
                <a:latin typeface="+mj-lt"/>
              </a:rPr>
              <a:t>väiksem</a:t>
            </a:r>
            <a:r>
              <a:rPr lang="en-US" sz="1600" dirty="0" smtClean="0">
                <a:solidFill>
                  <a:srgbClr val="0000FF"/>
                </a:solidFill>
                <a:latin typeface="+mj-lt"/>
              </a:rPr>
              <a:t> </a:t>
            </a:r>
            <a:r>
              <a:rPr lang="en-US" sz="1600" dirty="0" err="1" smtClean="0">
                <a:solidFill>
                  <a:srgbClr val="0000FF"/>
                </a:solidFill>
                <a:latin typeface="+mj-lt"/>
              </a:rPr>
              <a:t>kui</a:t>
            </a:r>
            <a:r>
              <a:rPr lang="en-US" sz="1600" dirty="0" smtClean="0">
                <a:solidFill>
                  <a:srgbClr val="0000FF"/>
                </a:solidFill>
                <a:latin typeface="+mj-lt"/>
              </a:rPr>
              <a:t> </a:t>
            </a:r>
            <a:r>
              <a:rPr lang="en-US" sz="1600" dirty="0" err="1" smtClean="0">
                <a:solidFill>
                  <a:srgbClr val="0000FF"/>
                </a:solidFill>
                <a:latin typeface="+mj-lt"/>
              </a:rPr>
              <a:t>Suurbritannias</a:t>
            </a:r>
            <a:r>
              <a:rPr lang="en-US" sz="1600" dirty="0" smtClean="0">
                <a:solidFill>
                  <a:srgbClr val="0000FF"/>
                </a:solidFill>
                <a:latin typeface="+mj-lt"/>
              </a:rPr>
              <a:t>, </a:t>
            </a:r>
            <a:r>
              <a:rPr lang="en-US" sz="1600" dirty="0" err="1" smtClean="0">
                <a:solidFill>
                  <a:srgbClr val="0000FF"/>
                </a:solidFill>
                <a:latin typeface="+mj-lt"/>
              </a:rPr>
              <a:t>Hollandis</a:t>
            </a:r>
            <a:r>
              <a:rPr lang="en-US" sz="1600" dirty="0" smtClean="0">
                <a:solidFill>
                  <a:srgbClr val="0000FF"/>
                </a:solidFill>
                <a:latin typeface="+mj-lt"/>
              </a:rPr>
              <a:t>, </a:t>
            </a:r>
            <a:r>
              <a:rPr lang="en-US" sz="1600" dirty="0" err="1" smtClean="0">
                <a:solidFill>
                  <a:srgbClr val="0000FF"/>
                </a:solidFill>
                <a:latin typeface="+mj-lt"/>
              </a:rPr>
              <a:t>Iirimaal</a:t>
            </a:r>
            <a:r>
              <a:rPr lang="en-US" sz="1600" dirty="0" smtClean="0">
                <a:solidFill>
                  <a:srgbClr val="0000FF"/>
                </a:solidFill>
                <a:latin typeface="+mj-lt"/>
              </a:rPr>
              <a:t>)</a:t>
            </a:r>
          </a:p>
          <a:p>
            <a:pPr eaLnBrk="1" hangingPunct="1"/>
            <a:r>
              <a:rPr lang="en-US" sz="1600" dirty="0" smtClean="0">
                <a:solidFill>
                  <a:srgbClr val="000099"/>
                </a:solidFill>
                <a:latin typeface="+mj-lt"/>
                <a:cs typeface="Times New Roman" pitchFamily="18" charset="0"/>
              </a:rPr>
              <a:t>6.5% real rate of return on invested capital in period 2001 to 2010 (in accordance with international norms (lower than UK, Holland, Ireland)</a:t>
            </a:r>
          </a:p>
          <a:p>
            <a:pPr eaLnBrk="1" hangingPunct="1"/>
            <a:r>
              <a:rPr lang="et-EE" sz="1600" dirty="0" smtClean="0">
                <a:solidFill>
                  <a:srgbClr val="0000FF"/>
                </a:solidFill>
                <a:latin typeface="+mj-lt"/>
              </a:rPr>
              <a:t>Erainvestorite rahavoo sisemine tulukusmäär (IRR) aastani 2010 on olnud 1,6%</a:t>
            </a:r>
            <a:endParaRPr lang="en-US" sz="1600" dirty="0" smtClean="0">
              <a:solidFill>
                <a:srgbClr val="0000FF"/>
              </a:solidFill>
              <a:latin typeface="+mj-lt"/>
            </a:endParaRPr>
          </a:p>
          <a:p>
            <a:pPr eaLnBrk="1" hangingPunct="1"/>
            <a:r>
              <a:rPr lang="en-US" sz="1600" dirty="0" smtClean="0">
                <a:solidFill>
                  <a:srgbClr val="000099"/>
                </a:solidFill>
                <a:latin typeface="+mj-lt"/>
                <a:cs typeface="Times New Roman" pitchFamily="18" charset="0"/>
              </a:rPr>
              <a:t>To 2010 – </a:t>
            </a:r>
            <a:r>
              <a:rPr lang="en-US" sz="1600" dirty="0" err="1" smtClean="0">
                <a:solidFill>
                  <a:srgbClr val="000099"/>
                </a:solidFill>
                <a:latin typeface="+mj-lt"/>
                <a:cs typeface="Times New Roman" pitchFamily="18" charset="0"/>
              </a:rPr>
              <a:t>IRR</a:t>
            </a:r>
            <a:r>
              <a:rPr lang="en-US" sz="1600" dirty="0" smtClean="0">
                <a:solidFill>
                  <a:srgbClr val="000099"/>
                </a:solidFill>
                <a:latin typeface="+mj-lt"/>
                <a:cs typeface="Times New Roman" pitchFamily="18" charset="0"/>
              </a:rPr>
              <a:t> of cash returns for private investors is 1.6%</a:t>
            </a:r>
          </a:p>
          <a:p>
            <a:pPr eaLnBrk="1" hangingPunct="1"/>
            <a:r>
              <a:rPr lang="en-US" sz="1600" dirty="0" err="1" smtClean="0">
                <a:solidFill>
                  <a:srgbClr val="0000FF"/>
                </a:solidFill>
                <a:latin typeface="+mj-lt"/>
              </a:rPr>
              <a:t>Eestis</a:t>
            </a:r>
            <a:r>
              <a:rPr lang="en-US" sz="1600" dirty="0" smtClean="0">
                <a:solidFill>
                  <a:srgbClr val="0000FF"/>
                </a:solidFill>
                <a:latin typeface="+mj-lt"/>
              </a:rPr>
              <a:t> on </a:t>
            </a:r>
            <a:r>
              <a:rPr lang="en-US" sz="1600" dirty="0" err="1" smtClean="0">
                <a:solidFill>
                  <a:srgbClr val="0000FF"/>
                </a:solidFill>
                <a:latin typeface="+mj-lt"/>
              </a:rPr>
              <a:t>veehind</a:t>
            </a:r>
            <a:r>
              <a:rPr lang="en-US" sz="1600" dirty="0" smtClean="0">
                <a:solidFill>
                  <a:srgbClr val="0000FF"/>
                </a:solidFill>
                <a:latin typeface="+mj-lt"/>
              </a:rPr>
              <a:t> </a:t>
            </a:r>
            <a:r>
              <a:rPr lang="en-US" sz="1600" dirty="0" err="1" smtClean="0">
                <a:solidFill>
                  <a:srgbClr val="0000FF"/>
                </a:solidFill>
                <a:latin typeface="+mj-lt"/>
              </a:rPr>
              <a:t>eratarbijatele</a:t>
            </a:r>
            <a:r>
              <a:rPr lang="en-US" sz="1600" dirty="0" smtClean="0">
                <a:solidFill>
                  <a:srgbClr val="0000FF"/>
                </a:solidFill>
                <a:latin typeface="+mj-lt"/>
              </a:rPr>
              <a:t> </a:t>
            </a:r>
            <a:r>
              <a:rPr lang="en-US" sz="1600" dirty="0" err="1" smtClean="0">
                <a:solidFill>
                  <a:srgbClr val="0000FF"/>
                </a:solidFill>
                <a:latin typeface="+mj-lt"/>
              </a:rPr>
              <a:t>alla</a:t>
            </a:r>
            <a:r>
              <a:rPr lang="en-US" sz="1600" dirty="0" smtClean="0">
                <a:solidFill>
                  <a:srgbClr val="0000FF"/>
                </a:solidFill>
                <a:latin typeface="+mj-lt"/>
              </a:rPr>
              <a:t> </a:t>
            </a:r>
            <a:r>
              <a:rPr lang="en-US" sz="1600" dirty="0" err="1" smtClean="0">
                <a:solidFill>
                  <a:srgbClr val="0000FF"/>
                </a:solidFill>
                <a:latin typeface="+mj-lt"/>
              </a:rPr>
              <a:t>keskmist</a:t>
            </a:r>
            <a:r>
              <a:rPr lang="en-US" sz="1600" dirty="0" smtClean="0">
                <a:solidFill>
                  <a:srgbClr val="0000FF"/>
                </a:solidFill>
                <a:latin typeface="+mj-lt"/>
              </a:rPr>
              <a:t> </a:t>
            </a:r>
            <a:r>
              <a:rPr lang="en-US" sz="1600" dirty="0" err="1" smtClean="0">
                <a:solidFill>
                  <a:srgbClr val="0000FF"/>
                </a:solidFill>
                <a:latin typeface="+mj-lt"/>
              </a:rPr>
              <a:t>taset</a:t>
            </a:r>
            <a:r>
              <a:rPr lang="en-US" sz="1600" dirty="0" smtClean="0">
                <a:solidFill>
                  <a:srgbClr val="0000FF"/>
                </a:solidFill>
                <a:latin typeface="+mj-lt"/>
              </a:rPr>
              <a:t> </a:t>
            </a:r>
            <a:r>
              <a:rPr lang="en-US" sz="1600" dirty="0" err="1" smtClean="0">
                <a:solidFill>
                  <a:srgbClr val="0000FF"/>
                </a:solidFill>
                <a:latin typeface="+mj-lt"/>
              </a:rPr>
              <a:t>ning</a:t>
            </a:r>
            <a:r>
              <a:rPr lang="en-US" sz="1600" dirty="0" smtClean="0">
                <a:solidFill>
                  <a:srgbClr val="0000FF"/>
                </a:solidFill>
                <a:latin typeface="+mj-lt"/>
              </a:rPr>
              <a:t> </a:t>
            </a:r>
            <a:r>
              <a:rPr lang="en-US" sz="1600" dirty="0" err="1" smtClean="0">
                <a:solidFill>
                  <a:srgbClr val="0000FF"/>
                </a:solidFill>
                <a:latin typeface="+mj-lt"/>
              </a:rPr>
              <a:t>moodustab</a:t>
            </a:r>
            <a:r>
              <a:rPr lang="en-US" sz="1600" dirty="0" smtClean="0">
                <a:solidFill>
                  <a:srgbClr val="0000FF"/>
                </a:solidFill>
                <a:latin typeface="+mj-lt"/>
              </a:rPr>
              <a:t> 1,4% </a:t>
            </a:r>
            <a:r>
              <a:rPr lang="en-US" sz="1600" dirty="0" err="1" smtClean="0">
                <a:solidFill>
                  <a:srgbClr val="0000FF"/>
                </a:solidFill>
                <a:latin typeface="+mj-lt"/>
              </a:rPr>
              <a:t>netosissetulekust</a:t>
            </a:r>
            <a:endParaRPr lang="en-US" sz="1600" dirty="0" smtClean="0">
              <a:solidFill>
                <a:srgbClr val="0000FF"/>
              </a:solidFill>
              <a:latin typeface="+mj-lt"/>
            </a:endParaRPr>
          </a:p>
          <a:p>
            <a:pPr eaLnBrk="1" hangingPunct="1"/>
            <a:r>
              <a:rPr lang="en-US" sz="1600" dirty="0" smtClean="0">
                <a:solidFill>
                  <a:srgbClr val="000099"/>
                </a:solidFill>
                <a:latin typeface="+mj-lt"/>
                <a:cs typeface="Times New Roman" pitchFamily="18" charset="0"/>
              </a:rPr>
              <a:t>In Estonia domestic tariff is below average level and 1.4% of disposable income</a:t>
            </a:r>
          </a:p>
          <a:p>
            <a:pPr eaLnBrk="1" hangingPunct="1"/>
            <a:r>
              <a:rPr lang="et-EE" sz="1600" dirty="0" smtClean="0">
                <a:solidFill>
                  <a:srgbClr val="0000FF"/>
                </a:solidFill>
                <a:latin typeface="+mj-lt"/>
              </a:rPr>
              <a:t>Kõik teenuste ja kvaliteedi parendused on tõendatult teostatud</a:t>
            </a:r>
            <a:endParaRPr lang="en-US" sz="1600" dirty="0" smtClean="0">
              <a:solidFill>
                <a:srgbClr val="0000FF"/>
              </a:solidFill>
              <a:latin typeface="+mj-lt"/>
            </a:endParaRPr>
          </a:p>
          <a:p>
            <a:pPr eaLnBrk="1" hangingPunct="1"/>
            <a:r>
              <a:rPr lang="en-US" sz="1600" dirty="0" smtClean="0">
                <a:solidFill>
                  <a:srgbClr val="000099"/>
                </a:solidFill>
                <a:latin typeface="+mj-lt"/>
                <a:cs typeface="Times New Roman" pitchFamily="18" charset="0"/>
              </a:rPr>
              <a:t>All improvements in quality and service delivered &amp; proven</a:t>
            </a:r>
          </a:p>
          <a:p>
            <a:pPr eaLnBrk="1" hangingPunct="1"/>
            <a:r>
              <a:rPr lang="en-US" sz="1600" dirty="0" err="1" smtClean="0">
                <a:solidFill>
                  <a:srgbClr val="0000FF"/>
                </a:solidFill>
                <a:latin typeface="+mj-lt"/>
              </a:rPr>
              <a:t>Lepingut</a:t>
            </a:r>
            <a:r>
              <a:rPr lang="en-US" sz="1600" dirty="0" smtClean="0">
                <a:solidFill>
                  <a:srgbClr val="0000FF"/>
                </a:solidFill>
                <a:latin typeface="+mj-lt"/>
              </a:rPr>
              <a:t> on 10 </a:t>
            </a:r>
            <a:r>
              <a:rPr lang="en-US" sz="1600" dirty="0" err="1" smtClean="0">
                <a:solidFill>
                  <a:srgbClr val="0000FF"/>
                </a:solidFill>
                <a:latin typeface="+mj-lt"/>
              </a:rPr>
              <a:t>aastat</a:t>
            </a:r>
            <a:r>
              <a:rPr lang="en-US" sz="1600" dirty="0" smtClean="0">
                <a:solidFill>
                  <a:srgbClr val="0000FF"/>
                </a:solidFill>
                <a:latin typeface="+mj-lt"/>
              </a:rPr>
              <a:t> </a:t>
            </a:r>
            <a:r>
              <a:rPr lang="et-EE" sz="1600" dirty="0" smtClean="0">
                <a:solidFill>
                  <a:srgbClr val="0000FF"/>
                </a:solidFill>
                <a:latin typeface="+mj-lt"/>
              </a:rPr>
              <a:t>täidetud</a:t>
            </a:r>
            <a:r>
              <a:rPr lang="en-US" sz="1600" dirty="0" smtClean="0">
                <a:solidFill>
                  <a:srgbClr val="0000FF"/>
                </a:solidFill>
                <a:latin typeface="+mj-lt"/>
              </a:rPr>
              <a:t> </a:t>
            </a:r>
            <a:r>
              <a:rPr lang="en-US" sz="1600" dirty="0" err="1" smtClean="0">
                <a:solidFill>
                  <a:srgbClr val="0000FF"/>
                </a:solidFill>
                <a:latin typeface="+mj-lt"/>
              </a:rPr>
              <a:t>ilma</a:t>
            </a:r>
            <a:r>
              <a:rPr lang="en-US" sz="1600" dirty="0" smtClean="0">
                <a:solidFill>
                  <a:srgbClr val="0000FF"/>
                </a:solidFill>
                <a:latin typeface="+mj-lt"/>
              </a:rPr>
              <a:t> </a:t>
            </a:r>
            <a:r>
              <a:rPr lang="en-US" sz="1600" dirty="0" err="1" smtClean="0">
                <a:solidFill>
                  <a:srgbClr val="0000FF"/>
                </a:solidFill>
                <a:latin typeface="+mj-lt"/>
              </a:rPr>
              <a:t>kommentaaride</a:t>
            </a:r>
            <a:r>
              <a:rPr lang="en-US" sz="1600" dirty="0" smtClean="0">
                <a:solidFill>
                  <a:srgbClr val="0000FF"/>
                </a:solidFill>
                <a:latin typeface="+mj-lt"/>
              </a:rPr>
              <a:t> ja </a:t>
            </a:r>
            <a:r>
              <a:rPr lang="en-US" sz="1600" dirty="0" err="1" smtClean="0">
                <a:solidFill>
                  <a:srgbClr val="0000FF"/>
                </a:solidFill>
                <a:latin typeface="+mj-lt"/>
              </a:rPr>
              <a:t>probleemideta</a:t>
            </a:r>
            <a:endParaRPr lang="et-EE" sz="1600" dirty="0" smtClean="0">
              <a:solidFill>
                <a:srgbClr val="0000FF"/>
              </a:solidFill>
              <a:latin typeface="+mj-lt"/>
            </a:endParaRPr>
          </a:p>
          <a:p>
            <a:pPr eaLnBrk="1" hangingPunct="1"/>
            <a:r>
              <a:rPr lang="en-US" sz="1600" dirty="0" smtClean="0">
                <a:solidFill>
                  <a:srgbClr val="000099"/>
                </a:solidFill>
                <a:latin typeface="+mj-lt"/>
                <a:cs typeface="Times New Roman" pitchFamily="18" charset="0"/>
              </a:rPr>
              <a:t>Contract operated without comment or problem for 10 years</a:t>
            </a: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b="1" dirty="0" err="1" smtClean="0">
                <a:solidFill>
                  <a:srgbClr val="0000FF"/>
                </a:solidFill>
                <a:latin typeface="+mj-lt"/>
              </a:rPr>
              <a:t>Eesti</a:t>
            </a:r>
            <a:r>
              <a:rPr lang="en-US" sz="1600" b="1" dirty="0" smtClean="0">
                <a:solidFill>
                  <a:srgbClr val="0000FF"/>
                </a:solidFill>
                <a:latin typeface="+mj-lt"/>
              </a:rPr>
              <a:t> </a:t>
            </a:r>
            <a:r>
              <a:rPr lang="en-US" sz="1600" b="1" dirty="0" err="1" smtClean="0">
                <a:solidFill>
                  <a:srgbClr val="0000FF"/>
                </a:solidFill>
                <a:latin typeface="+mj-lt"/>
              </a:rPr>
              <a:t>ametivõimude</a:t>
            </a:r>
            <a:r>
              <a:rPr lang="en-US" sz="1600" b="1" dirty="0" smtClean="0">
                <a:solidFill>
                  <a:srgbClr val="0000FF"/>
                </a:solidFill>
                <a:latin typeface="+mj-lt"/>
              </a:rPr>
              <a:t> </a:t>
            </a:r>
            <a:r>
              <a:rPr lang="en-US" sz="1600" b="1" dirty="0" err="1" smtClean="0">
                <a:solidFill>
                  <a:srgbClr val="0000FF"/>
                </a:solidFill>
                <a:latin typeface="+mj-lt"/>
              </a:rPr>
              <a:t>poolt</a:t>
            </a:r>
            <a:r>
              <a:rPr lang="en-US" sz="1600" b="1" dirty="0" smtClean="0">
                <a:solidFill>
                  <a:srgbClr val="0000FF"/>
                </a:solidFill>
                <a:latin typeface="+mj-lt"/>
              </a:rPr>
              <a:t> </a:t>
            </a:r>
            <a:r>
              <a:rPr lang="en-US" sz="1600" b="1" dirty="0" err="1" smtClean="0">
                <a:solidFill>
                  <a:srgbClr val="0000FF"/>
                </a:solidFill>
                <a:latin typeface="+mj-lt"/>
              </a:rPr>
              <a:t>astutud</a:t>
            </a:r>
            <a:r>
              <a:rPr lang="en-US" sz="1600" b="1" dirty="0" smtClean="0">
                <a:solidFill>
                  <a:srgbClr val="0000FF"/>
                </a:solidFill>
                <a:latin typeface="+mj-lt"/>
              </a:rPr>
              <a:t> </a:t>
            </a:r>
            <a:r>
              <a:rPr lang="en-US" sz="1600" b="1" dirty="0" err="1" smtClean="0">
                <a:solidFill>
                  <a:srgbClr val="0000FF"/>
                </a:solidFill>
                <a:latin typeface="+mj-lt"/>
              </a:rPr>
              <a:t>sammud</a:t>
            </a:r>
            <a:r>
              <a:rPr lang="et-EE" sz="1600" b="1" dirty="0" smtClean="0">
                <a:solidFill>
                  <a:srgbClr val="0000FF"/>
                </a:solidFill>
                <a:latin typeface="+mj-lt"/>
              </a:rPr>
              <a:t> / </a:t>
            </a:r>
            <a:r>
              <a:rPr lang="en-US" sz="1600" b="1" dirty="0" smtClean="0">
                <a:solidFill>
                  <a:srgbClr val="000099"/>
                </a:solidFill>
                <a:latin typeface="+mj-lt"/>
                <a:cs typeface="Times New Roman" pitchFamily="18" charset="0"/>
              </a:rPr>
              <a:t>Actions taken by the Estonian Authorities</a:t>
            </a:r>
            <a:endParaRPr lang="et-EE" sz="1600" b="1" dirty="0" smtClean="0">
              <a:solidFill>
                <a:srgbClr val="000099"/>
              </a:solidFill>
              <a:latin typeface="+mj-lt"/>
              <a:cs typeface="Times New Roman" pitchFamily="18" charset="0"/>
            </a:endParaRPr>
          </a:p>
          <a:p>
            <a:pPr marL="0" indent="0" algn="just" defTabSz="914400">
              <a:spcBef>
                <a:spcPct val="0"/>
              </a:spcBef>
              <a:buNone/>
              <a:defRPr/>
            </a:pPr>
            <a:endParaRPr lang="et-EE" sz="1600" dirty="0" smtClean="0">
              <a:solidFill>
                <a:srgbClr val="000099"/>
              </a:solidFill>
              <a:latin typeface="+mj-lt"/>
              <a:cs typeface="Times New Roman" pitchFamily="18" charset="0"/>
            </a:endParaRPr>
          </a:p>
          <a:p>
            <a:pPr eaLnBrk="1" hangingPunct="1"/>
            <a:r>
              <a:rPr lang="en-US" sz="1600" dirty="0" err="1" smtClean="0">
                <a:solidFill>
                  <a:srgbClr val="0000FF"/>
                </a:solidFill>
                <a:latin typeface="+mj-lt"/>
              </a:rPr>
              <a:t>Riigikogu</a:t>
            </a:r>
            <a:r>
              <a:rPr lang="en-US" sz="1600" dirty="0" smtClean="0">
                <a:solidFill>
                  <a:srgbClr val="0000FF"/>
                </a:solidFill>
                <a:latin typeface="+mj-lt"/>
              </a:rPr>
              <a:t> </a:t>
            </a:r>
            <a:r>
              <a:rPr lang="en-US" sz="1600" dirty="0" err="1" smtClean="0">
                <a:solidFill>
                  <a:srgbClr val="0000FF"/>
                </a:solidFill>
                <a:latin typeface="+mj-lt"/>
              </a:rPr>
              <a:t>võttis</a:t>
            </a:r>
            <a:r>
              <a:rPr lang="en-US" sz="1600" dirty="0" smtClean="0">
                <a:solidFill>
                  <a:srgbClr val="0000FF"/>
                </a:solidFill>
                <a:latin typeface="+mj-lt"/>
              </a:rPr>
              <a:t> </a:t>
            </a:r>
            <a:r>
              <a:rPr lang="en-US" sz="1600" dirty="0" err="1" smtClean="0">
                <a:solidFill>
                  <a:srgbClr val="0000FF"/>
                </a:solidFill>
                <a:latin typeface="+mj-lt"/>
              </a:rPr>
              <a:t>vastu</a:t>
            </a:r>
            <a:r>
              <a:rPr lang="en-US" sz="1600" dirty="0" smtClean="0">
                <a:solidFill>
                  <a:srgbClr val="0000FF"/>
                </a:solidFill>
                <a:latin typeface="+mj-lt"/>
              </a:rPr>
              <a:t> </a:t>
            </a:r>
            <a:r>
              <a:rPr lang="en-US" sz="1600" dirty="0" err="1" smtClean="0">
                <a:solidFill>
                  <a:srgbClr val="0000FF"/>
                </a:solidFill>
                <a:latin typeface="+mj-lt"/>
              </a:rPr>
              <a:t>monopolide</a:t>
            </a:r>
            <a:r>
              <a:rPr lang="en-US" sz="1600" dirty="0" smtClean="0">
                <a:solidFill>
                  <a:srgbClr val="0000FF"/>
                </a:solidFill>
                <a:latin typeface="+mj-lt"/>
              </a:rPr>
              <a:t> </a:t>
            </a:r>
            <a:r>
              <a:rPr lang="en-US" sz="1600" dirty="0" err="1" smtClean="0">
                <a:solidFill>
                  <a:srgbClr val="0000FF"/>
                </a:solidFill>
                <a:latin typeface="+mj-lt"/>
              </a:rPr>
              <a:t>ohjeldamise</a:t>
            </a:r>
            <a:r>
              <a:rPr lang="en-US" sz="1600" dirty="0" smtClean="0">
                <a:solidFill>
                  <a:srgbClr val="0000FF"/>
                </a:solidFill>
                <a:latin typeface="+mj-lt"/>
              </a:rPr>
              <a:t> </a:t>
            </a:r>
            <a:r>
              <a:rPr lang="en-US" sz="1600" dirty="0" err="1" smtClean="0">
                <a:solidFill>
                  <a:srgbClr val="0000FF"/>
                </a:solidFill>
                <a:latin typeface="+mj-lt"/>
              </a:rPr>
              <a:t>seadus</a:t>
            </a:r>
            <a:r>
              <a:rPr lang="et-EE" sz="1600" dirty="0" smtClean="0">
                <a:solidFill>
                  <a:srgbClr val="0000FF"/>
                </a:solidFill>
                <a:latin typeface="+mj-lt"/>
              </a:rPr>
              <a:t>e</a:t>
            </a:r>
            <a:endParaRPr lang="en-US" sz="1600" dirty="0" smtClean="0">
              <a:solidFill>
                <a:srgbClr val="0000FF"/>
              </a:solidFill>
              <a:latin typeface="+mj-lt"/>
            </a:endParaRPr>
          </a:p>
          <a:p>
            <a:pPr marL="542925" indent="-180975" eaLnBrk="1" hangingPunct="1">
              <a:buNone/>
              <a:tabLst>
                <a:tab pos="542925" algn="l"/>
              </a:tabLst>
            </a:pPr>
            <a:r>
              <a:rPr lang="et-EE" sz="1600" dirty="0" smtClean="0">
                <a:solidFill>
                  <a:srgbClr val="0000FF"/>
                </a:solidFill>
                <a:latin typeface="+mj-lt"/>
              </a:rPr>
              <a:t>- 	</a:t>
            </a:r>
            <a:r>
              <a:rPr lang="en-US" sz="1600" dirty="0" err="1" smtClean="0">
                <a:solidFill>
                  <a:srgbClr val="0000FF"/>
                </a:solidFill>
                <a:latin typeface="+mj-lt"/>
              </a:rPr>
              <a:t>Muutus</a:t>
            </a:r>
            <a:r>
              <a:rPr lang="en-US" sz="1600" dirty="0" smtClean="0">
                <a:solidFill>
                  <a:srgbClr val="0000FF"/>
                </a:solidFill>
                <a:latin typeface="+mj-lt"/>
              </a:rPr>
              <a:t> </a:t>
            </a:r>
            <a:r>
              <a:rPr lang="en-US" sz="1600" dirty="0" err="1" smtClean="0">
                <a:solidFill>
                  <a:srgbClr val="0000FF"/>
                </a:solidFill>
                <a:latin typeface="+mj-lt"/>
              </a:rPr>
              <a:t>põhjendatud</a:t>
            </a:r>
            <a:r>
              <a:rPr lang="en-US" sz="1600" dirty="0" smtClean="0">
                <a:solidFill>
                  <a:srgbClr val="0000FF"/>
                </a:solidFill>
                <a:latin typeface="+mj-lt"/>
              </a:rPr>
              <a:t> </a:t>
            </a:r>
            <a:r>
              <a:rPr lang="en-US" sz="1600" dirty="0" err="1" smtClean="0">
                <a:solidFill>
                  <a:srgbClr val="0000FF"/>
                </a:solidFill>
                <a:latin typeface="+mj-lt"/>
              </a:rPr>
              <a:t>tulukuse</a:t>
            </a:r>
            <a:r>
              <a:rPr lang="en-US" sz="1600" dirty="0" smtClean="0">
                <a:solidFill>
                  <a:srgbClr val="0000FF"/>
                </a:solidFill>
                <a:latin typeface="+mj-lt"/>
              </a:rPr>
              <a:t> </a:t>
            </a:r>
            <a:r>
              <a:rPr lang="en-US" sz="1600" dirty="0" err="1" smtClean="0">
                <a:solidFill>
                  <a:srgbClr val="0000FF"/>
                </a:solidFill>
                <a:latin typeface="+mj-lt"/>
              </a:rPr>
              <a:t>definitsioon</a:t>
            </a:r>
            <a:r>
              <a:rPr lang="en-US" sz="1600" dirty="0" smtClean="0">
                <a:solidFill>
                  <a:srgbClr val="0000FF"/>
                </a:solidFill>
                <a:latin typeface="+mj-lt"/>
              </a:rPr>
              <a:t>, </a:t>
            </a:r>
            <a:r>
              <a:rPr lang="et-EE" sz="1600" dirty="0" smtClean="0">
                <a:solidFill>
                  <a:srgbClr val="0000FF"/>
                </a:solidFill>
                <a:latin typeface="+mj-lt"/>
              </a:rPr>
              <a:t>mis ei arvesta</a:t>
            </a:r>
            <a:r>
              <a:rPr lang="en-US" sz="1600" dirty="0" smtClean="0">
                <a:solidFill>
                  <a:srgbClr val="0000FF"/>
                </a:solidFill>
                <a:latin typeface="+mj-lt"/>
              </a:rPr>
              <a:t> </a:t>
            </a:r>
            <a:r>
              <a:rPr lang="en-US" sz="1600" dirty="0" err="1" smtClean="0">
                <a:solidFill>
                  <a:srgbClr val="0000FF"/>
                </a:solidFill>
                <a:latin typeface="+mj-lt"/>
              </a:rPr>
              <a:t>erastatud</a:t>
            </a:r>
            <a:r>
              <a:rPr lang="en-US" sz="1600" dirty="0" smtClean="0">
                <a:solidFill>
                  <a:srgbClr val="0000FF"/>
                </a:solidFill>
                <a:latin typeface="+mj-lt"/>
              </a:rPr>
              <a:t> </a:t>
            </a:r>
            <a:r>
              <a:rPr lang="en-US" sz="1600" dirty="0" err="1" smtClean="0">
                <a:solidFill>
                  <a:srgbClr val="0000FF"/>
                </a:solidFill>
                <a:latin typeface="+mj-lt"/>
              </a:rPr>
              <a:t>ettevõt</a:t>
            </a:r>
            <a:r>
              <a:rPr lang="et-EE" sz="1600" dirty="0" smtClean="0">
                <a:solidFill>
                  <a:srgbClr val="0000FF"/>
                </a:solidFill>
                <a:latin typeface="+mj-lt"/>
              </a:rPr>
              <a:t>etega</a:t>
            </a:r>
            <a:endParaRPr lang="en-US" sz="1600" dirty="0" smtClean="0">
              <a:solidFill>
                <a:srgbClr val="0000FF"/>
              </a:solidFill>
              <a:latin typeface="+mj-lt"/>
            </a:endParaRPr>
          </a:p>
          <a:p>
            <a:pPr marL="361950" indent="-361950" eaLnBrk="1" hangingPunct="1"/>
            <a:r>
              <a:rPr lang="en-US" sz="1600" dirty="0" err="1" smtClean="0">
                <a:solidFill>
                  <a:srgbClr val="000099"/>
                </a:solidFill>
                <a:latin typeface="+mj-lt"/>
                <a:cs typeface="Times New Roman" pitchFamily="18" charset="0"/>
              </a:rPr>
              <a:t>AMB</a:t>
            </a:r>
            <a:r>
              <a:rPr lang="en-US" sz="1600" dirty="0" smtClean="0">
                <a:solidFill>
                  <a:srgbClr val="000099"/>
                </a:solidFill>
                <a:latin typeface="+mj-lt"/>
                <a:cs typeface="Times New Roman" pitchFamily="18" charset="0"/>
              </a:rPr>
              <a:t> passed by parliament</a:t>
            </a:r>
          </a:p>
          <a:p>
            <a:pPr marL="542925" indent="-180975" eaLnBrk="1" hangingPunct="1">
              <a:buFontTx/>
              <a:buChar char="-"/>
            </a:pPr>
            <a:r>
              <a:rPr lang="en-US" sz="1600" dirty="0" smtClean="0">
                <a:solidFill>
                  <a:srgbClr val="000099"/>
                </a:solidFill>
                <a:latin typeface="+mj-lt"/>
                <a:cs typeface="Times New Roman" pitchFamily="18" charset="0"/>
              </a:rPr>
              <a:t>Change to justified profitability definition to exclude </a:t>
            </a:r>
            <a:r>
              <a:rPr lang="en-US" sz="1600" dirty="0" err="1" smtClean="0">
                <a:solidFill>
                  <a:srgbClr val="000099"/>
                </a:solidFill>
                <a:latin typeface="+mj-lt"/>
                <a:cs typeface="Times New Roman" pitchFamily="18" charset="0"/>
              </a:rPr>
              <a:t>privatised</a:t>
            </a:r>
            <a:r>
              <a:rPr lang="en-US" sz="1600" dirty="0" smtClean="0">
                <a:solidFill>
                  <a:srgbClr val="000099"/>
                </a:solidFill>
                <a:latin typeface="+mj-lt"/>
                <a:cs typeface="Times New Roman" pitchFamily="18" charset="0"/>
              </a:rPr>
              <a:t> companies</a:t>
            </a:r>
            <a:endParaRPr lang="et-EE" sz="1600" dirty="0" smtClean="0">
              <a:solidFill>
                <a:srgbClr val="000099"/>
              </a:solidFill>
              <a:latin typeface="+mj-lt"/>
              <a:cs typeface="Times New Roman" pitchFamily="18" charset="0"/>
            </a:endParaRPr>
          </a:p>
          <a:p>
            <a:pPr marL="361950" indent="-361950" eaLnBrk="1" hangingPunct="1"/>
            <a:r>
              <a:rPr lang="en-US" sz="1600" dirty="0" err="1" smtClean="0">
                <a:solidFill>
                  <a:srgbClr val="0000FF"/>
                </a:solidFill>
                <a:latin typeface="+mj-lt"/>
              </a:rPr>
              <a:t>Uue</a:t>
            </a:r>
            <a:r>
              <a:rPr lang="en-US" sz="1600" dirty="0" smtClean="0">
                <a:solidFill>
                  <a:srgbClr val="0000FF"/>
                </a:solidFill>
                <a:latin typeface="+mj-lt"/>
              </a:rPr>
              <a:t> </a:t>
            </a:r>
            <a:r>
              <a:rPr lang="en-US" sz="1600" dirty="0" err="1" smtClean="0">
                <a:solidFill>
                  <a:srgbClr val="0000FF"/>
                </a:solidFill>
                <a:latin typeface="+mj-lt"/>
              </a:rPr>
              <a:t>metoodika</a:t>
            </a:r>
            <a:r>
              <a:rPr lang="en-US" sz="1600" dirty="0" smtClean="0">
                <a:solidFill>
                  <a:srgbClr val="0000FF"/>
                </a:solidFill>
                <a:latin typeface="+mj-lt"/>
              </a:rPr>
              <a:t> </a:t>
            </a:r>
            <a:r>
              <a:rPr lang="en-US" sz="1600" dirty="0" err="1" smtClean="0">
                <a:solidFill>
                  <a:srgbClr val="0000FF"/>
                </a:solidFill>
                <a:latin typeface="+mj-lt"/>
              </a:rPr>
              <a:t>rakendamine</a:t>
            </a:r>
            <a:r>
              <a:rPr lang="en-US" sz="1600" dirty="0" smtClean="0">
                <a:solidFill>
                  <a:srgbClr val="0000FF"/>
                </a:solidFill>
                <a:latin typeface="+mj-lt"/>
              </a:rPr>
              <a:t> </a:t>
            </a:r>
            <a:r>
              <a:rPr lang="en-US" sz="1600" dirty="0" err="1" smtClean="0">
                <a:solidFill>
                  <a:srgbClr val="0000FF"/>
                </a:solidFill>
                <a:latin typeface="+mj-lt"/>
              </a:rPr>
              <a:t>ühepoolselt</a:t>
            </a:r>
            <a:endParaRPr lang="en-US" sz="1600" dirty="0" smtClean="0">
              <a:solidFill>
                <a:srgbClr val="0000FF"/>
              </a:solidFill>
              <a:latin typeface="+mj-lt"/>
            </a:endParaRPr>
          </a:p>
          <a:p>
            <a:pPr marL="542925" indent="-180975" eaLnBrk="1" hangingPunct="1">
              <a:buNone/>
            </a:pPr>
            <a:r>
              <a:rPr lang="et-EE" sz="1600" dirty="0" smtClean="0">
                <a:solidFill>
                  <a:srgbClr val="0000FF"/>
                </a:solidFill>
                <a:latin typeface="+mj-lt"/>
              </a:rPr>
              <a:t>- 	</a:t>
            </a:r>
            <a:r>
              <a:rPr lang="en-US" sz="1600" dirty="0" err="1" smtClean="0">
                <a:solidFill>
                  <a:srgbClr val="0000FF"/>
                </a:solidFill>
                <a:latin typeface="+mj-lt"/>
              </a:rPr>
              <a:t>Eirab</a:t>
            </a:r>
            <a:r>
              <a:rPr lang="en-US" sz="1600" dirty="0" smtClean="0">
                <a:solidFill>
                  <a:srgbClr val="0000FF"/>
                </a:solidFill>
                <a:latin typeface="+mj-lt"/>
              </a:rPr>
              <a:t> </a:t>
            </a:r>
            <a:r>
              <a:rPr lang="en-US" sz="1600" dirty="0" err="1" smtClean="0">
                <a:solidFill>
                  <a:srgbClr val="0000FF"/>
                </a:solidFill>
                <a:latin typeface="+mj-lt"/>
              </a:rPr>
              <a:t>igati</a:t>
            </a:r>
            <a:r>
              <a:rPr lang="en-US" sz="1600" dirty="0" smtClean="0">
                <a:solidFill>
                  <a:srgbClr val="0000FF"/>
                </a:solidFill>
                <a:latin typeface="+mj-lt"/>
              </a:rPr>
              <a:t> </a:t>
            </a:r>
            <a:r>
              <a:rPr lang="en-US" sz="1600" dirty="0" err="1" smtClean="0">
                <a:solidFill>
                  <a:srgbClr val="0000FF"/>
                </a:solidFill>
                <a:latin typeface="+mj-lt"/>
              </a:rPr>
              <a:t>õiguspärast</a:t>
            </a:r>
            <a:r>
              <a:rPr lang="en-US" sz="1600" dirty="0" smtClean="0">
                <a:solidFill>
                  <a:srgbClr val="0000FF"/>
                </a:solidFill>
                <a:latin typeface="+mj-lt"/>
              </a:rPr>
              <a:t> </a:t>
            </a:r>
            <a:r>
              <a:rPr lang="en-US" sz="1600" dirty="0" err="1" smtClean="0">
                <a:solidFill>
                  <a:srgbClr val="0000FF"/>
                </a:solidFill>
                <a:latin typeface="+mj-lt"/>
              </a:rPr>
              <a:t>erastamislepingus</a:t>
            </a:r>
            <a:r>
              <a:rPr lang="en-US" sz="1600" dirty="0" smtClean="0">
                <a:solidFill>
                  <a:srgbClr val="0000FF"/>
                </a:solidFill>
                <a:latin typeface="+mj-lt"/>
              </a:rPr>
              <a:t> </a:t>
            </a:r>
            <a:r>
              <a:rPr lang="en-US" sz="1600" dirty="0" err="1" smtClean="0">
                <a:solidFill>
                  <a:srgbClr val="0000FF"/>
                </a:solidFill>
                <a:latin typeface="+mj-lt"/>
              </a:rPr>
              <a:t>sisalduvat</a:t>
            </a:r>
            <a:r>
              <a:rPr lang="en-US" sz="1600" dirty="0" smtClean="0">
                <a:solidFill>
                  <a:srgbClr val="0000FF"/>
                </a:solidFill>
                <a:latin typeface="+mj-lt"/>
              </a:rPr>
              <a:t> </a:t>
            </a:r>
            <a:r>
              <a:rPr lang="en-US" sz="1600" dirty="0" err="1" smtClean="0">
                <a:solidFill>
                  <a:srgbClr val="0000FF"/>
                </a:solidFill>
                <a:latin typeface="+mj-lt"/>
              </a:rPr>
              <a:t>tariifimehhanismi</a:t>
            </a:r>
            <a:endParaRPr lang="en-US" sz="1600" dirty="0" smtClean="0">
              <a:solidFill>
                <a:srgbClr val="0000FF"/>
              </a:solidFill>
              <a:latin typeface="+mj-lt"/>
            </a:endParaRPr>
          </a:p>
          <a:p>
            <a:pPr marL="361950" indent="-361950" eaLnBrk="1" hangingPunct="1"/>
            <a:r>
              <a:rPr lang="en-US" sz="1600" dirty="0" smtClean="0">
                <a:solidFill>
                  <a:srgbClr val="000099"/>
                </a:solidFill>
                <a:latin typeface="+mj-lt"/>
                <a:cs typeface="Times New Roman" pitchFamily="18" charset="0"/>
              </a:rPr>
              <a:t>Unilateral imposition of a new methodology </a:t>
            </a:r>
          </a:p>
          <a:p>
            <a:pPr marL="542925" indent="-180975" eaLnBrk="1" hangingPunct="1">
              <a:buFontTx/>
              <a:buChar char="-"/>
            </a:pPr>
            <a:r>
              <a:rPr lang="en-US" sz="1600" dirty="0" smtClean="0">
                <a:solidFill>
                  <a:srgbClr val="000099"/>
                </a:solidFill>
                <a:latin typeface="+mj-lt"/>
                <a:cs typeface="Times New Roman" pitchFamily="18" charset="0"/>
              </a:rPr>
              <a:t>ignores the fully legal tariff mechanism included in the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a:t>
            </a:r>
          </a:p>
          <a:p>
            <a:pPr eaLnBrk="1" hangingPunct="1"/>
            <a:r>
              <a:rPr lang="en-US" sz="1600" dirty="0" err="1" smtClean="0">
                <a:solidFill>
                  <a:srgbClr val="0000FF"/>
                </a:solidFill>
                <a:latin typeface="+mj-lt"/>
              </a:rPr>
              <a:t>Jätab</a:t>
            </a:r>
            <a:r>
              <a:rPr lang="en-US" sz="1600" dirty="0" smtClean="0">
                <a:solidFill>
                  <a:srgbClr val="0000FF"/>
                </a:solidFill>
                <a:latin typeface="+mj-lt"/>
              </a:rPr>
              <a:t> </a:t>
            </a:r>
            <a:r>
              <a:rPr lang="en-US" sz="1600" dirty="0" err="1" smtClean="0">
                <a:solidFill>
                  <a:srgbClr val="0000FF"/>
                </a:solidFill>
                <a:latin typeface="+mj-lt"/>
              </a:rPr>
              <a:t>täielikult</a:t>
            </a:r>
            <a:r>
              <a:rPr lang="en-US" sz="1600" dirty="0" smtClean="0">
                <a:solidFill>
                  <a:srgbClr val="0000FF"/>
                </a:solidFill>
                <a:latin typeface="+mj-lt"/>
              </a:rPr>
              <a:t> </a:t>
            </a:r>
            <a:r>
              <a:rPr lang="en-US" sz="1600" dirty="0" err="1" smtClean="0">
                <a:solidFill>
                  <a:srgbClr val="0000FF"/>
                </a:solidFill>
                <a:latin typeface="+mj-lt"/>
              </a:rPr>
              <a:t>tähelepanuta</a:t>
            </a:r>
            <a:r>
              <a:rPr lang="en-US" sz="1600" dirty="0" smtClean="0">
                <a:solidFill>
                  <a:srgbClr val="0000FF"/>
                </a:solidFill>
                <a:latin typeface="+mj-lt"/>
              </a:rPr>
              <a:t> </a:t>
            </a:r>
            <a:r>
              <a:rPr lang="en-US" sz="1600" dirty="0" err="1" smtClean="0">
                <a:solidFill>
                  <a:srgbClr val="0000FF"/>
                </a:solidFill>
                <a:latin typeface="+mj-lt"/>
              </a:rPr>
              <a:t>ASTV</a:t>
            </a:r>
            <a:r>
              <a:rPr lang="en-US" sz="1600" dirty="0" smtClean="0">
                <a:solidFill>
                  <a:srgbClr val="0000FF"/>
                </a:solidFill>
                <a:latin typeface="+mj-lt"/>
              </a:rPr>
              <a:t> </a:t>
            </a:r>
            <a:r>
              <a:rPr lang="en-US" sz="1600" dirty="0" err="1" smtClean="0">
                <a:solidFill>
                  <a:srgbClr val="0000FF"/>
                </a:solidFill>
                <a:latin typeface="+mj-lt"/>
              </a:rPr>
              <a:t>erastamislepingu</a:t>
            </a:r>
            <a:endParaRPr lang="en-US" sz="1600" dirty="0" smtClean="0">
              <a:solidFill>
                <a:srgbClr val="0000FF"/>
              </a:solidFill>
              <a:latin typeface="+mj-lt"/>
            </a:endParaRPr>
          </a:p>
          <a:p>
            <a:pPr marL="542925" indent="-180975" eaLnBrk="1" hangingPunct="1">
              <a:buFontTx/>
              <a:buChar char="-"/>
            </a:pPr>
            <a:r>
              <a:rPr lang="en-US" sz="1600" dirty="0" err="1" smtClean="0">
                <a:solidFill>
                  <a:srgbClr val="0000FF"/>
                </a:solidFill>
                <a:latin typeface="+mj-lt"/>
              </a:rPr>
              <a:t>Dialoogi</a:t>
            </a:r>
            <a:r>
              <a:rPr lang="en-US" sz="1600" dirty="0" smtClean="0">
                <a:solidFill>
                  <a:srgbClr val="0000FF"/>
                </a:solidFill>
                <a:latin typeface="+mj-lt"/>
              </a:rPr>
              <a:t> </a:t>
            </a:r>
            <a:r>
              <a:rPr lang="en-US" sz="1600" dirty="0" err="1" smtClean="0">
                <a:solidFill>
                  <a:srgbClr val="0000FF"/>
                </a:solidFill>
                <a:latin typeface="+mj-lt"/>
              </a:rPr>
              <a:t>ei</a:t>
            </a:r>
            <a:r>
              <a:rPr lang="en-US" sz="1600" dirty="0" smtClean="0">
                <a:solidFill>
                  <a:srgbClr val="0000FF"/>
                </a:solidFill>
                <a:latin typeface="+mj-lt"/>
              </a:rPr>
              <a:t> ole </a:t>
            </a:r>
            <a:r>
              <a:rPr lang="en-US" sz="1600" dirty="0" err="1" smtClean="0">
                <a:solidFill>
                  <a:srgbClr val="0000FF"/>
                </a:solidFill>
                <a:latin typeface="+mj-lt"/>
              </a:rPr>
              <a:t>peetud</a:t>
            </a:r>
            <a:r>
              <a:rPr lang="en-US" sz="1600" dirty="0" smtClean="0">
                <a:solidFill>
                  <a:srgbClr val="0000FF"/>
                </a:solidFill>
                <a:latin typeface="+mj-lt"/>
              </a:rPr>
              <a:t> </a:t>
            </a:r>
            <a:r>
              <a:rPr lang="en-US" sz="1600" dirty="0" err="1" smtClean="0">
                <a:solidFill>
                  <a:srgbClr val="0000FF"/>
                </a:solidFill>
                <a:latin typeface="+mj-lt"/>
              </a:rPr>
              <a:t>ettevõtte</a:t>
            </a:r>
            <a:r>
              <a:rPr lang="en-US" sz="1600" dirty="0" smtClean="0">
                <a:solidFill>
                  <a:srgbClr val="0000FF"/>
                </a:solidFill>
                <a:latin typeface="+mj-lt"/>
              </a:rPr>
              <a:t> </a:t>
            </a:r>
            <a:r>
              <a:rPr lang="en-US" sz="1600" dirty="0" err="1" smtClean="0">
                <a:solidFill>
                  <a:srgbClr val="0000FF"/>
                </a:solidFill>
                <a:latin typeface="+mj-lt"/>
              </a:rPr>
              <a:t>ega</a:t>
            </a:r>
            <a:r>
              <a:rPr lang="en-US" sz="1600" dirty="0" smtClean="0">
                <a:solidFill>
                  <a:srgbClr val="0000FF"/>
                </a:solidFill>
                <a:latin typeface="+mj-lt"/>
              </a:rPr>
              <a:t> </a:t>
            </a:r>
            <a:r>
              <a:rPr lang="en-US" sz="1600" dirty="0" err="1" smtClean="0">
                <a:solidFill>
                  <a:srgbClr val="0000FF"/>
                </a:solidFill>
                <a:latin typeface="+mj-lt"/>
              </a:rPr>
              <a:t>selle</a:t>
            </a:r>
            <a:r>
              <a:rPr lang="en-US" sz="1600" dirty="0" smtClean="0">
                <a:solidFill>
                  <a:srgbClr val="0000FF"/>
                </a:solidFill>
                <a:latin typeface="+mj-lt"/>
              </a:rPr>
              <a:t> </a:t>
            </a:r>
            <a:r>
              <a:rPr lang="en-US" sz="1600" dirty="0" err="1" smtClean="0">
                <a:solidFill>
                  <a:srgbClr val="0000FF"/>
                </a:solidFill>
                <a:latin typeface="+mj-lt"/>
              </a:rPr>
              <a:t>investoritega</a:t>
            </a:r>
            <a:endParaRPr lang="et-EE" sz="1600" dirty="0" smtClean="0">
              <a:solidFill>
                <a:srgbClr val="0000FF"/>
              </a:solidFill>
              <a:latin typeface="+mj-lt"/>
            </a:endParaRPr>
          </a:p>
          <a:p>
            <a:pPr marL="542925" indent="-180975" eaLnBrk="1" hangingPunct="1">
              <a:buFontTx/>
              <a:buChar char="-"/>
            </a:pPr>
            <a:r>
              <a:rPr lang="en-US" sz="1600" dirty="0" err="1" smtClean="0">
                <a:solidFill>
                  <a:srgbClr val="0000FF"/>
                </a:solidFill>
                <a:latin typeface="+mj-lt"/>
              </a:rPr>
              <a:t>Puudub</a:t>
            </a:r>
            <a:r>
              <a:rPr lang="en-US" sz="1600" dirty="0" smtClean="0">
                <a:solidFill>
                  <a:srgbClr val="0000FF"/>
                </a:solidFill>
                <a:latin typeface="+mj-lt"/>
              </a:rPr>
              <a:t> </a:t>
            </a:r>
            <a:r>
              <a:rPr lang="en-US" sz="1600" dirty="0" err="1" smtClean="0">
                <a:solidFill>
                  <a:srgbClr val="0000FF"/>
                </a:solidFill>
                <a:latin typeface="+mj-lt"/>
              </a:rPr>
              <a:t>sõltumatu</a:t>
            </a:r>
            <a:r>
              <a:rPr lang="en-US" sz="1600" dirty="0" smtClean="0">
                <a:solidFill>
                  <a:srgbClr val="0000FF"/>
                </a:solidFill>
                <a:latin typeface="+mj-lt"/>
              </a:rPr>
              <a:t> </a:t>
            </a:r>
            <a:r>
              <a:rPr lang="en-US" sz="1600" dirty="0" err="1" smtClean="0">
                <a:solidFill>
                  <a:srgbClr val="0000FF"/>
                </a:solidFill>
                <a:latin typeface="+mj-lt"/>
              </a:rPr>
              <a:t>tõestus</a:t>
            </a:r>
            <a:r>
              <a:rPr lang="en-US" sz="1600" dirty="0" smtClean="0">
                <a:solidFill>
                  <a:srgbClr val="0000FF"/>
                </a:solidFill>
                <a:latin typeface="+mj-lt"/>
              </a:rPr>
              <a:t> </a:t>
            </a:r>
            <a:r>
              <a:rPr lang="en-US" sz="1600" dirty="0" err="1" smtClean="0">
                <a:solidFill>
                  <a:srgbClr val="0000FF"/>
                </a:solidFill>
                <a:latin typeface="+mj-lt"/>
              </a:rPr>
              <a:t>nagu</a:t>
            </a:r>
            <a:r>
              <a:rPr lang="en-US" sz="1600" dirty="0" smtClean="0">
                <a:solidFill>
                  <a:srgbClr val="0000FF"/>
                </a:solidFill>
                <a:latin typeface="+mj-lt"/>
              </a:rPr>
              <a:t> </a:t>
            </a:r>
            <a:r>
              <a:rPr lang="en-US" sz="1600" dirty="0" err="1" smtClean="0">
                <a:solidFill>
                  <a:srgbClr val="0000FF"/>
                </a:solidFill>
                <a:latin typeface="+mj-lt"/>
              </a:rPr>
              <a:t>oleks</a:t>
            </a:r>
            <a:r>
              <a:rPr lang="en-US" sz="1600" dirty="0" smtClean="0">
                <a:solidFill>
                  <a:srgbClr val="0000FF"/>
                </a:solidFill>
                <a:latin typeface="+mj-lt"/>
              </a:rPr>
              <a:t> </a:t>
            </a:r>
            <a:r>
              <a:rPr lang="en-US" sz="1600" dirty="0" err="1" smtClean="0">
                <a:solidFill>
                  <a:srgbClr val="0000FF"/>
                </a:solidFill>
                <a:latin typeface="+mj-lt"/>
              </a:rPr>
              <a:t>erastamine</a:t>
            </a:r>
            <a:r>
              <a:rPr lang="en-US" sz="1600" dirty="0" smtClean="0">
                <a:solidFill>
                  <a:srgbClr val="0000FF"/>
                </a:solidFill>
                <a:latin typeface="+mj-lt"/>
              </a:rPr>
              <a:t> </a:t>
            </a:r>
            <a:r>
              <a:rPr lang="en-US" sz="1600" dirty="0" err="1" smtClean="0">
                <a:solidFill>
                  <a:srgbClr val="0000FF"/>
                </a:solidFill>
                <a:latin typeface="+mj-lt"/>
              </a:rPr>
              <a:t>olnud</a:t>
            </a:r>
            <a:r>
              <a:rPr lang="en-US" sz="1600" dirty="0" smtClean="0">
                <a:solidFill>
                  <a:srgbClr val="0000FF"/>
                </a:solidFill>
                <a:latin typeface="+mj-lt"/>
              </a:rPr>
              <a:t> </a:t>
            </a:r>
            <a:r>
              <a:rPr lang="en-US" sz="1600" dirty="0" err="1" smtClean="0">
                <a:solidFill>
                  <a:srgbClr val="0000FF"/>
                </a:solidFill>
                <a:latin typeface="+mj-lt"/>
              </a:rPr>
              <a:t>ebaefektiivne</a:t>
            </a:r>
            <a:endParaRPr lang="et-EE" sz="1600" dirty="0" smtClean="0">
              <a:solidFill>
                <a:srgbClr val="0000FF"/>
              </a:solidFill>
              <a:latin typeface="+mj-lt"/>
            </a:endParaRPr>
          </a:p>
          <a:p>
            <a:pPr marL="361950" indent="-361950" eaLnBrk="1" hangingPunct="1"/>
            <a:r>
              <a:rPr lang="en-US" sz="1600" dirty="0" smtClean="0">
                <a:solidFill>
                  <a:srgbClr val="000099"/>
                </a:solidFill>
                <a:latin typeface="+mj-lt"/>
                <a:cs typeface="Times New Roman" pitchFamily="18" charset="0"/>
              </a:rPr>
              <a:t>Complete disregard for </a:t>
            </a:r>
            <a:r>
              <a:rPr lang="en-US" sz="1600" dirty="0" err="1" smtClean="0">
                <a:solidFill>
                  <a:srgbClr val="000099"/>
                </a:solidFill>
                <a:latin typeface="+mj-lt"/>
                <a:cs typeface="Times New Roman" pitchFamily="18" charset="0"/>
              </a:rPr>
              <a:t>ASTV’s</a:t>
            </a:r>
            <a:r>
              <a:rPr lang="en-US" sz="1600" dirty="0" smtClean="0">
                <a:solidFill>
                  <a:srgbClr val="000099"/>
                </a:solidFill>
                <a:latin typeface="+mj-lt"/>
                <a:cs typeface="Times New Roman" pitchFamily="18" charset="0"/>
              </a:rPr>
              <a:t>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contract</a:t>
            </a:r>
          </a:p>
          <a:p>
            <a:pPr marL="542925" indent="-180975" eaLnBrk="1" hangingPunct="1">
              <a:buFontTx/>
              <a:buChar char="-"/>
            </a:pPr>
            <a:r>
              <a:rPr lang="en-US" sz="1600" dirty="0" smtClean="0">
                <a:solidFill>
                  <a:srgbClr val="000099"/>
                </a:solidFill>
                <a:latin typeface="+mj-lt"/>
                <a:cs typeface="Times New Roman" pitchFamily="18" charset="0"/>
              </a:rPr>
              <a:t>No dialogue with the company or its investors</a:t>
            </a:r>
          </a:p>
          <a:p>
            <a:pPr marL="542925" indent="-180975" eaLnBrk="1" hangingPunct="1">
              <a:buFontTx/>
              <a:buChar char="-"/>
            </a:pPr>
            <a:r>
              <a:rPr lang="en-US" sz="1600" dirty="0" smtClean="0">
                <a:solidFill>
                  <a:srgbClr val="000099"/>
                </a:solidFill>
                <a:latin typeface="+mj-lt"/>
                <a:cs typeface="Times New Roman" pitchFamily="18" charset="0"/>
              </a:rPr>
              <a:t>No independent proof the </a:t>
            </a:r>
            <a:r>
              <a:rPr lang="en-US" sz="1600" dirty="0" err="1" smtClean="0">
                <a:solidFill>
                  <a:srgbClr val="000099"/>
                </a:solidFill>
                <a:latin typeface="+mj-lt"/>
                <a:cs typeface="Times New Roman" pitchFamily="18" charset="0"/>
              </a:rPr>
              <a:t>privatisation</a:t>
            </a:r>
            <a:r>
              <a:rPr lang="en-US" sz="1600" dirty="0" smtClean="0">
                <a:solidFill>
                  <a:srgbClr val="000099"/>
                </a:solidFill>
                <a:latin typeface="+mj-lt"/>
                <a:cs typeface="Times New Roman" pitchFamily="18" charset="0"/>
              </a:rPr>
              <a:t> was inefficient</a:t>
            </a: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dirty="0" err="1" smtClean="0">
                <a:solidFill>
                  <a:srgbClr val="0000FF"/>
                </a:solidFill>
                <a:latin typeface="+mn-lt"/>
              </a:rPr>
              <a:t>Eesti</a:t>
            </a:r>
            <a:r>
              <a:rPr lang="en-US" sz="1600" dirty="0" smtClean="0">
                <a:solidFill>
                  <a:srgbClr val="0000FF"/>
                </a:solidFill>
                <a:latin typeface="+mn-lt"/>
              </a:rPr>
              <a:t> </a:t>
            </a:r>
            <a:r>
              <a:rPr lang="en-US" sz="1600" dirty="0" err="1" smtClean="0">
                <a:solidFill>
                  <a:srgbClr val="0000FF"/>
                </a:solidFill>
                <a:latin typeface="+mn-lt"/>
              </a:rPr>
              <a:t>ametivõimude</a:t>
            </a:r>
            <a:r>
              <a:rPr lang="en-US" sz="1600" dirty="0" smtClean="0">
                <a:solidFill>
                  <a:srgbClr val="0000FF"/>
                </a:solidFill>
                <a:latin typeface="+mn-lt"/>
              </a:rPr>
              <a:t> </a:t>
            </a:r>
            <a:r>
              <a:rPr lang="en-US" sz="1600" dirty="0" err="1" smtClean="0">
                <a:solidFill>
                  <a:srgbClr val="0000FF"/>
                </a:solidFill>
                <a:latin typeface="+mn-lt"/>
              </a:rPr>
              <a:t>poolt</a:t>
            </a:r>
            <a:r>
              <a:rPr lang="en-US" sz="1600" dirty="0" smtClean="0">
                <a:solidFill>
                  <a:srgbClr val="0000FF"/>
                </a:solidFill>
                <a:latin typeface="+mn-lt"/>
              </a:rPr>
              <a:t> </a:t>
            </a:r>
            <a:r>
              <a:rPr lang="en-US" sz="1600" dirty="0" err="1" smtClean="0">
                <a:solidFill>
                  <a:srgbClr val="0000FF"/>
                </a:solidFill>
                <a:latin typeface="+mn-lt"/>
              </a:rPr>
              <a:t>astutud</a:t>
            </a:r>
            <a:r>
              <a:rPr lang="en-US" sz="1600" dirty="0" smtClean="0">
                <a:solidFill>
                  <a:srgbClr val="0000FF"/>
                </a:solidFill>
                <a:latin typeface="+mn-lt"/>
              </a:rPr>
              <a:t> </a:t>
            </a:r>
            <a:r>
              <a:rPr lang="en-US" sz="1600" dirty="0" err="1" smtClean="0">
                <a:solidFill>
                  <a:srgbClr val="0000FF"/>
                </a:solidFill>
                <a:latin typeface="+mn-lt"/>
              </a:rPr>
              <a:t>sammud</a:t>
            </a:r>
            <a:r>
              <a:rPr lang="et-EE" sz="1600" dirty="0" smtClean="0">
                <a:solidFill>
                  <a:srgbClr val="0000FF"/>
                </a:solidFill>
                <a:latin typeface="+mn-lt"/>
              </a:rPr>
              <a:t> / </a:t>
            </a:r>
            <a:r>
              <a:rPr lang="en-US" sz="1600" dirty="0" smtClean="0">
                <a:solidFill>
                  <a:srgbClr val="000099"/>
                </a:solidFill>
                <a:latin typeface="+mn-lt"/>
                <a:cs typeface="Times New Roman" pitchFamily="18" charset="0"/>
              </a:rPr>
              <a:t>Actions taken by the Estonian Authorities</a:t>
            </a:r>
            <a:endParaRPr lang="et-EE" sz="1600" dirty="0" smtClean="0">
              <a:solidFill>
                <a:srgbClr val="000099"/>
              </a:solidFill>
              <a:latin typeface="+mn-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pPr>
              <a:spcBef>
                <a:spcPts val="0"/>
              </a:spcBef>
            </a:pPr>
            <a:r>
              <a:rPr lang="et-EE" sz="1600" dirty="0" smtClean="0">
                <a:solidFill>
                  <a:srgbClr val="0000FF"/>
                </a:solidFill>
                <a:latin typeface="+mn-lt"/>
              </a:rPr>
              <a:t>Konkurentsiameti metoodika ja seisukoht investorite suhtes</a:t>
            </a:r>
          </a:p>
          <a:p>
            <a:pPr lvl="1">
              <a:spcBef>
                <a:spcPts val="0"/>
              </a:spcBef>
            </a:pPr>
            <a:r>
              <a:rPr lang="et-EE" sz="1600" dirty="0" smtClean="0">
                <a:solidFill>
                  <a:srgbClr val="0000FF"/>
                </a:solidFill>
                <a:latin typeface="+mn-lt"/>
              </a:rPr>
              <a:t>Keeldutakse arvestamast mistahes </a:t>
            </a:r>
            <a:r>
              <a:rPr lang="et-EE" sz="1600" dirty="0" smtClean="0">
                <a:solidFill>
                  <a:srgbClr val="0000FF"/>
                </a:solidFill>
                <a:latin typeface="+mj-lt"/>
              </a:rPr>
              <a:t>erastamist puudutavaid </a:t>
            </a:r>
            <a:r>
              <a:rPr lang="et-EE" sz="1600" dirty="0" smtClean="0">
                <a:solidFill>
                  <a:srgbClr val="0000FF"/>
                </a:solidFill>
                <a:latin typeface="+mn-lt"/>
              </a:rPr>
              <a:t>aspekte</a:t>
            </a:r>
          </a:p>
          <a:p>
            <a:pPr lvl="1">
              <a:spcBef>
                <a:spcPts val="0"/>
              </a:spcBef>
            </a:pPr>
            <a:r>
              <a:rPr lang="et-EE" sz="1600" dirty="0" smtClean="0">
                <a:solidFill>
                  <a:srgbClr val="0000FF"/>
                </a:solidFill>
                <a:latin typeface="+mn-lt"/>
              </a:rPr>
              <a:t>Ei kooskõlastata lepingul põhinevat  2011.a tariifitaotlust</a:t>
            </a:r>
          </a:p>
          <a:p>
            <a:pPr lvl="1">
              <a:spcBef>
                <a:spcPts val="0"/>
              </a:spcBef>
            </a:pPr>
            <a:r>
              <a:rPr lang="et-EE" sz="1600" dirty="0" smtClean="0">
                <a:solidFill>
                  <a:srgbClr val="0000FF"/>
                </a:solidFill>
                <a:latin typeface="+mn-lt"/>
              </a:rPr>
              <a:t>KA väidab, et (muudetud) </a:t>
            </a:r>
            <a:r>
              <a:rPr lang="et-EE" sz="1600" dirty="0" err="1" smtClean="0">
                <a:solidFill>
                  <a:srgbClr val="0000FF"/>
                </a:solidFill>
                <a:latin typeface="+mn-lt"/>
              </a:rPr>
              <a:t>ÜVVKS</a:t>
            </a:r>
            <a:r>
              <a:rPr lang="et-EE" sz="1600" dirty="0" smtClean="0">
                <a:solidFill>
                  <a:srgbClr val="0000FF"/>
                </a:solidFill>
                <a:latin typeface="+mn-lt"/>
              </a:rPr>
              <a:t> annab õiguse lepingut eirata</a:t>
            </a:r>
          </a:p>
          <a:p>
            <a:pPr lvl="1">
              <a:spcBef>
                <a:spcPts val="0"/>
              </a:spcBef>
            </a:pPr>
            <a:r>
              <a:rPr lang="et-EE" sz="1600" dirty="0" smtClean="0">
                <a:solidFill>
                  <a:srgbClr val="0000FF"/>
                </a:solidFill>
                <a:latin typeface="+mn-lt"/>
              </a:rPr>
              <a:t>KA keeldub järgimast Maailmapanga juhiseid, millele KA ise viitab</a:t>
            </a:r>
          </a:p>
          <a:p>
            <a:pPr lvl="1">
              <a:spcBef>
                <a:spcPts val="0"/>
              </a:spcBef>
            </a:pPr>
            <a:r>
              <a:rPr lang="et-EE" sz="1600" dirty="0" smtClean="0">
                <a:solidFill>
                  <a:srgbClr val="0000FF"/>
                </a:solidFill>
                <a:latin typeface="+mn-lt"/>
              </a:rPr>
              <a:t>KA eirab täielikult </a:t>
            </a:r>
            <a:r>
              <a:rPr lang="et-EE" sz="1600" dirty="0" err="1" smtClean="0">
                <a:solidFill>
                  <a:srgbClr val="0000FF"/>
                </a:solidFill>
                <a:latin typeface="+mn-lt"/>
              </a:rPr>
              <a:t>Oxera</a:t>
            </a:r>
            <a:r>
              <a:rPr lang="et-EE" sz="1600" dirty="0" smtClean="0">
                <a:solidFill>
                  <a:srgbClr val="0000FF"/>
                </a:solidFill>
                <a:latin typeface="+mn-lt"/>
              </a:rPr>
              <a:t> sõltumatut analüüsi</a:t>
            </a:r>
          </a:p>
          <a:p>
            <a:pPr lvl="1">
              <a:spcBef>
                <a:spcPts val="0"/>
              </a:spcBef>
            </a:pPr>
            <a:r>
              <a:rPr lang="et-EE" sz="1600" dirty="0" smtClean="0">
                <a:solidFill>
                  <a:srgbClr val="0000FF"/>
                </a:solidFill>
                <a:latin typeface="+mn-lt"/>
              </a:rPr>
              <a:t>KA ei ole taotlenud enda analüüsi sõltumatut kinnitamist</a:t>
            </a:r>
          </a:p>
          <a:p>
            <a:pPr lvl="1">
              <a:spcBef>
                <a:spcPts val="0"/>
              </a:spcBef>
            </a:pPr>
            <a:r>
              <a:rPr lang="et-EE" sz="1600" b="1" dirty="0" smtClean="0">
                <a:solidFill>
                  <a:srgbClr val="0000FF"/>
                </a:solidFill>
                <a:latin typeface="+mn-lt"/>
              </a:rPr>
              <a:t>Tulemuseks on see, et aktsiate esmasel pakkumisel osalenud investorid kaotavad KA sõltumatult kinnitamata analüüsi tõttu kuni poole oma rahast</a:t>
            </a:r>
          </a:p>
          <a:p>
            <a:pPr>
              <a:spcBef>
                <a:spcPts val="0"/>
              </a:spcBef>
            </a:pPr>
            <a:r>
              <a:rPr lang="et-EE" sz="1600" dirty="0" smtClean="0">
                <a:solidFill>
                  <a:srgbClr val="000099"/>
                </a:solidFill>
                <a:latin typeface="+mn-lt"/>
                <a:cs typeface="Times New Roman" pitchFamily="18" charset="0"/>
              </a:rPr>
              <a:t>CA </a:t>
            </a:r>
            <a:r>
              <a:rPr lang="et-EE" sz="1600" dirty="0" err="1" smtClean="0">
                <a:solidFill>
                  <a:srgbClr val="000099"/>
                </a:solidFill>
                <a:latin typeface="+mn-lt"/>
                <a:cs typeface="Times New Roman" pitchFamily="18" charset="0"/>
              </a:rPr>
              <a:t>methodology</a:t>
            </a:r>
            <a:r>
              <a:rPr lang="et-EE" sz="1600" dirty="0" smtClean="0">
                <a:solidFill>
                  <a:srgbClr val="000099"/>
                </a:solidFill>
                <a:latin typeface="+mn-lt"/>
                <a:cs typeface="Times New Roman" pitchFamily="18" charset="0"/>
              </a:rPr>
              <a:t>  &amp; </a:t>
            </a:r>
            <a:r>
              <a:rPr lang="et-EE" sz="1600" dirty="0" err="1" smtClean="0">
                <a:solidFill>
                  <a:srgbClr val="000099"/>
                </a:solidFill>
                <a:latin typeface="+mn-lt"/>
                <a:cs typeface="Times New Roman" pitchFamily="18" charset="0"/>
              </a:rPr>
              <a:t>position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towards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investors</a:t>
            </a:r>
            <a:endParaRPr lang="et-EE" sz="1600" dirty="0" smtClean="0">
              <a:solidFill>
                <a:srgbClr val="000099"/>
              </a:solidFill>
              <a:latin typeface="+mn-lt"/>
              <a:cs typeface="Times New Roman" pitchFamily="18" charset="0"/>
            </a:endParaRPr>
          </a:p>
          <a:p>
            <a:pPr lvl="1">
              <a:spcBef>
                <a:spcPts val="0"/>
              </a:spcBef>
            </a:pPr>
            <a:r>
              <a:rPr lang="et-EE" sz="1600" dirty="0" err="1" smtClean="0">
                <a:solidFill>
                  <a:srgbClr val="000099"/>
                </a:solidFill>
                <a:latin typeface="+mn-lt"/>
                <a:cs typeface="Times New Roman" pitchFamily="18" charset="0"/>
              </a:rPr>
              <a:t>refuses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consider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any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aspect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privatisation</a:t>
            </a:r>
            <a:r>
              <a:rPr lang="et-EE" sz="1600" dirty="0" smtClean="0">
                <a:solidFill>
                  <a:srgbClr val="000099"/>
                </a:solidFill>
                <a:latin typeface="+mn-lt"/>
                <a:cs typeface="Times New Roman" pitchFamily="18" charset="0"/>
              </a:rPr>
              <a:t> </a:t>
            </a:r>
          </a:p>
          <a:p>
            <a:pPr lvl="1">
              <a:spcBef>
                <a:spcPts val="0"/>
              </a:spcBef>
            </a:pPr>
            <a:r>
              <a:rPr lang="et-EE" sz="1600" dirty="0" err="1" smtClean="0">
                <a:solidFill>
                  <a:srgbClr val="000099"/>
                </a:solidFill>
                <a:latin typeface="+mn-lt"/>
                <a:cs typeface="Times New Roman" pitchFamily="18" charset="0"/>
              </a:rPr>
              <a:t>rejects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contractually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agreed</a:t>
            </a:r>
            <a:r>
              <a:rPr lang="et-EE" sz="1600" dirty="0" smtClean="0">
                <a:solidFill>
                  <a:srgbClr val="000099"/>
                </a:solidFill>
                <a:latin typeface="+mn-lt"/>
                <a:cs typeface="Times New Roman" pitchFamily="18" charset="0"/>
              </a:rPr>
              <a:t> 2011 </a:t>
            </a:r>
            <a:r>
              <a:rPr lang="et-EE" sz="1600" dirty="0" err="1" smtClean="0">
                <a:solidFill>
                  <a:srgbClr val="000099"/>
                </a:solidFill>
                <a:latin typeface="+mn-lt"/>
                <a:cs typeface="Times New Roman" pitchFamily="18" charset="0"/>
              </a:rPr>
              <a:t>tariff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application</a:t>
            </a:r>
            <a:endParaRPr lang="et-EE" sz="1600" dirty="0" smtClean="0">
              <a:solidFill>
                <a:srgbClr val="000099"/>
              </a:solidFill>
              <a:latin typeface="+mn-lt"/>
              <a:cs typeface="Times New Roman" pitchFamily="18" charset="0"/>
            </a:endParaRPr>
          </a:p>
          <a:p>
            <a:pPr lvl="1">
              <a:spcBef>
                <a:spcPts val="0"/>
              </a:spcBef>
            </a:pPr>
            <a:r>
              <a:rPr lang="et-EE" sz="1600" dirty="0" err="1" smtClean="0">
                <a:solidFill>
                  <a:srgbClr val="000099"/>
                </a:solidFill>
                <a:latin typeface="+mn-lt"/>
                <a:cs typeface="Times New Roman" pitchFamily="18" charset="0"/>
              </a:rPr>
              <a:t>States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that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amended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PWSSA</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gives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right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ignore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contract</a:t>
            </a:r>
            <a:endParaRPr lang="et-EE" sz="1600" dirty="0" smtClean="0">
              <a:solidFill>
                <a:srgbClr val="000099"/>
              </a:solidFill>
              <a:latin typeface="+mn-lt"/>
              <a:cs typeface="Times New Roman" pitchFamily="18" charset="0"/>
            </a:endParaRPr>
          </a:p>
          <a:p>
            <a:pPr lvl="1">
              <a:spcBef>
                <a:spcPts val="0"/>
              </a:spcBef>
            </a:pPr>
            <a:r>
              <a:rPr lang="et-EE" sz="1600" dirty="0" err="1" smtClean="0">
                <a:solidFill>
                  <a:srgbClr val="000099"/>
                </a:solidFill>
                <a:latin typeface="+mn-lt"/>
                <a:cs typeface="Times New Roman" pitchFamily="18" charset="0"/>
              </a:rPr>
              <a:t>refuses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use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World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Bank</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guidelines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referenced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itself</a:t>
            </a:r>
            <a:endParaRPr lang="et-EE" sz="1600" dirty="0" smtClean="0">
              <a:solidFill>
                <a:srgbClr val="000099"/>
              </a:solidFill>
              <a:latin typeface="+mn-lt"/>
              <a:cs typeface="Times New Roman" pitchFamily="18" charset="0"/>
            </a:endParaRPr>
          </a:p>
          <a:p>
            <a:pPr lvl="1">
              <a:spcBef>
                <a:spcPts val="0"/>
              </a:spcBef>
            </a:pPr>
            <a:r>
              <a:rPr lang="et-EE" sz="1600" dirty="0" err="1" smtClean="0">
                <a:solidFill>
                  <a:srgbClr val="000099"/>
                </a:solidFill>
                <a:latin typeface="+mn-lt"/>
                <a:cs typeface="Times New Roman" pitchFamily="18" charset="0"/>
              </a:rPr>
              <a:t>Fully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ignores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Oxera’s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independet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analysis</a:t>
            </a:r>
            <a:endParaRPr lang="et-EE" sz="1600" dirty="0" smtClean="0">
              <a:solidFill>
                <a:srgbClr val="000099"/>
              </a:solidFill>
              <a:latin typeface="+mn-lt"/>
              <a:cs typeface="Times New Roman" pitchFamily="18" charset="0"/>
            </a:endParaRPr>
          </a:p>
          <a:p>
            <a:pPr lvl="1">
              <a:spcBef>
                <a:spcPts val="0"/>
              </a:spcBef>
            </a:pPr>
            <a:r>
              <a:rPr lang="et-EE" sz="1600" dirty="0" err="1" smtClean="0">
                <a:solidFill>
                  <a:srgbClr val="000099"/>
                </a:solidFill>
                <a:latin typeface="+mn-lt"/>
                <a:cs typeface="Times New Roman" pitchFamily="18" charset="0"/>
              </a:rPr>
              <a:t>Has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not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had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its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own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analysis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independently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verified</a:t>
            </a:r>
            <a:endParaRPr lang="et-EE" sz="1600" dirty="0" smtClean="0">
              <a:solidFill>
                <a:srgbClr val="000099"/>
              </a:solidFill>
              <a:latin typeface="+mn-lt"/>
              <a:cs typeface="Times New Roman" pitchFamily="18" charset="0"/>
            </a:endParaRPr>
          </a:p>
          <a:p>
            <a:pPr lvl="1">
              <a:spcBef>
                <a:spcPts val="0"/>
              </a:spcBef>
            </a:pPr>
            <a:r>
              <a:rPr lang="et-EE" sz="1600" b="1" dirty="0" err="1" smtClean="0">
                <a:solidFill>
                  <a:srgbClr val="000099"/>
                </a:solidFill>
                <a:latin typeface="+mn-lt"/>
                <a:cs typeface="Times New Roman" pitchFamily="18" charset="0"/>
              </a:rPr>
              <a:t>Results</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IPO</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investors</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losing</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up</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to</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half</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their</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money</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because</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of</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the</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CA’s</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own</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unverified</a:t>
            </a:r>
            <a:r>
              <a:rPr lang="et-EE" sz="1600" b="1" dirty="0" smtClean="0">
                <a:solidFill>
                  <a:srgbClr val="000099"/>
                </a:solidFill>
                <a:latin typeface="+mn-lt"/>
                <a:cs typeface="Times New Roman" pitchFamily="18" charset="0"/>
              </a:rPr>
              <a:t> </a:t>
            </a:r>
            <a:r>
              <a:rPr lang="et-EE" sz="1600" b="1" dirty="0" err="1" smtClean="0">
                <a:solidFill>
                  <a:srgbClr val="000099"/>
                </a:solidFill>
                <a:latin typeface="+mn-lt"/>
                <a:cs typeface="Times New Roman" pitchFamily="18" charset="0"/>
              </a:rPr>
              <a:t>analysis</a:t>
            </a:r>
            <a:endParaRPr lang="et-EE" sz="1600" b="1" dirty="0" smtClean="0">
              <a:solidFill>
                <a:srgbClr val="000099"/>
              </a:solidFill>
              <a:latin typeface="+mn-lt"/>
              <a:cs typeface="Times New Roman" pitchFamily="18" charset="0"/>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dirty="0" err="1" smtClean="0">
                <a:solidFill>
                  <a:srgbClr val="0000FF"/>
                </a:solidFill>
                <a:latin typeface="+mn-lt"/>
              </a:rPr>
              <a:t>Mida</a:t>
            </a:r>
            <a:r>
              <a:rPr lang="en-US" sz="1600" dirty="0" smtClean="0">
                <a:solidFill>
                  <a:srgbClr val="0000FF"/>
                </a:solidFill>
                <a:latin typeface="+mn-lt"/>
              </a:rPr>
              <a:t> see </a:t>
            </a:r>
            <a:r>
              <a:rPr lang="en-US" sz="1600" dirty="0" err="1" smtClean="0">
                <a:solidFill>
                  <a:srgbClr val="0000FF"/>
                </a:solidFill>
                <a:latin typeface="+mn-lt"/>
              </a:rPr>
              <a:t>teie</a:t>
            </a:r>
            <a:r>
              <a:rPr lang="en-US" sz="1600" dirty="0" smtClean="0">
                <a:solidFill>
                  <a:srgbClr val="0000FF"/>
                </a:solidFill>
                <a:latin typeface="+mn-lt"/>
              </a:rPr>
              <a:t> </a:t>
            </a:r>
            <a:r>
              <a:rPr lang="en-US" sz="1600" dirty="0" err="1" smtClean="0">
                <a:solidFill>
                  <a:srgbClr val="0000FF"/>
                </a:solidFill>
                <a:latin typeface="+mn-lt"/>
              </a:rPr>
              <a:t>jaoks</a:t>
            </a:r>
            <a:r>
              <a:rPr lang="en-US" sz="1600" dirty="0" smtClean="0">
                <a:solidFill>
                  <a:srgbClr val="0000FF"/>
                </a:solidFill>
                <a:latin typeface="+mn-lt"/>
              </a:rPr>
              <a:t> </a:t>
            </a:r>
            <a:r>
              <a:rPr lang="en-US" sz="1600" dirty="0" err="1" smtClean="0">
                <a:solidFill>
                  <a:srgbClr val="0000FF"/>
                </a:solidFill>
                <a:latin typeface="+mn-lt"/>
              </a:rPr>
              <a:t>tähendab</a:t>
            </a:r>
            <a:r>
              <a:rPr lang="en-US" sz="1600" dirty="0" smtClean="0">
                <a:solidFill>
                  <a:srgbClr val="0000FF"/>
                </a:solidFill>
                <a:latin typeface="+mn-lt"/>
              </a:rPr>
              <a:t>?</a:t>
            </a:r>
            <a:r>
              <a:rPr lang="et-EE" sz="1600" dirty="0" smtClean="0">
                <a:solidFill>
                  <a:srgbClr val="0000FF"/>
                </a:solidFill>
                <a:latin typeface="+mn-lt"/>
              </a:rPr>
              <a:t> / </a:t>
            </a:r>
            <a:r>
              <a:rPr lang="en-US" sz="1600" dirty="0" smtClean="0">
                <a:solidFill>
                  <a:srgbClr val="000099"/>
                </a:solidFill>
                <a:latin typeface="+mn-lt"/>
                <a:cs typeface="Times New Roman" pitchFamily="18" charset="0"/>
              </a:rPr>
              <a:t>What this would mean for you?</a:t>
            </a:r>
            <a:endParaRPr lang="et-EE" sz="1600" dirty="0" smtClean="0">
              <a:solidFill>
                <a:srgbClr val="000099"/>
              </a:solidFill>
              <a:latin typeface="+mn-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Teie investeeringu juriidilise ja majandusliku raamistiku ühepoolne rikkumine</a:t>
            </a:r>
          </a:p>
          <a:p>
            <a:r>
              <a:rPr lang="et-EE" sz="1600" dirty="0" err="1" smtClean="0">
                <a:solidFill>
                  <a:srgbClr val="000099"/>
                </a:solidFill>
                <a:latin typeface="+mn-lt"/>
                <a:cs typeface="Times New Roman" pitchFamily="18" charset="0"/>
              </a:rPr>
              <a:t>Unilateral</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breaking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legal</a:t>
            </a:r>
            <a:r>
              <a:rPr lang="et-EE" sz="1600" dirty="0" smtClean="0">
                <a:solidFill>
                  <a:srgbClr val="000099"/>
                </a:solidFill>
                <a:latin typeface="+mn-lt"/>
                <a:cs typeface="Times New Roman" pitchFamily="18" charset="0"/>
              </a:rPr>
              <a:t> and </a:t>
            </a:r>
            <a:r>
              <a:rPr lang="et-EE" sz="1600" dirty="0" err="1" smtClean="0">
                <a:solidFill>
                  <a:srgbClr val="000099"/>
                </a:solidFill>
                <a:latin typeface="+mn-lt"/>
                <a:cs typeface="Times New Roman" pitchFamily="18" charset="0"/>
              </a:rPr>
              <a:t>economic</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framework</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your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investment</a:t>
            </a: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Dividendid vähenevad ligikaudu 50% võrra aastas</a:t>
            </a:r>
          </a:p>
          <a:p>
            <a:r>
              <a:rPr lang="et-EE" sz="1600" dirty="0" err="1" smtClean="0">
                <a:solidFill>
                  <a:srgbClr val="000099"/>
                </a:solidFill>
                <a:latin typeface="+mn-lt"/>
                <a:cs typeface="Times New Roman" pitchFamily="18" charset="0"/>
              </a:rPr>
              <a:t>Dividends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reduced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approx</a:t>
            </a:r>
            <a:r>
              <a:rPr lang="et-EE" sz="1600" dirty="0" smtClean="0">
                <a:solidFill>
                  <a:srgbClr val="000099"/>
                </a:solidFill>
                <a:latin typeface="+mn-lt"/>
                <a:cs typeface="Times New Roman" pitchFamily="18" charset="0"/>
              </a:rPr>
              <a:t> 50% </a:t>
            </a:r>
            <a:r>
              <a:rPr lang="et-EE" sz="1600" dirty="0" err="1" smtClean="0">
                <a:solidFill>
                  <a:srgbClr val="000099"/>
                </a:solidFill>
                <a:latin typeface="+mn-lt"/>
                <a:cs typeface="Times New Roman" pitchFamily="18" charset="0"/>
              </a:rPr>
              <a:t>per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annum</a:t>
            </a: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Ettevõtte väärtuse vähenemine ligikaudu 1.5 miljardi EEK (90 miljonit eurot)</a:t>
            </a:r>
          </a:p>
          <a:p>
            <a:r>
              <a:rPr lang="et-EE" sz="1600" dirty="0" err="1" smtClean="0">
                <a:solidFill>
                  <a:srgbClr val="000099"/>
                </a:solidFill>
                <a:latin typeface="+mn-lt"/>
                <a:cs typeface="Times New Roman" pitchFamily="18" charset="0"/>
              </a:rPr>
              <a:t>Value</a:t>
            </a:r>
            <a:r>
              <a:rPr lang="et-EE" sz="1600" dirty="0" smtClean="0">
                <a:solidFill>
                  <a:srgbClr val="000099"/>
                </a:solidFill>
                <a:latin typeface="+mn-lt"/>
                <a:cs typeface="Times New Roman" pitchFamily="18" charset="0"/>
              </a:rPr>
              <a:t> loss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approximately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1.5bn</a:t>
            </a:r>
            <a:r>
              <a:rPr lang="et-EE" sz="1600" dirty="0" smtClean="0">
                <a:solidFill>
                  <a:srgbClr val="000099"/>
                </a:solidFill>
                <a:latin typeface="+mn-lt"/>
                <a:cs typeface="Times New Roman" pitchFamily="18" charset="0"/>
              </a:rPr>
              <a:t> EEK (90m Euros)</a:t>
            </a:r>
          </a:p>
          <a:p>
            <a:r>
              <a:rPr lang="et-EE" sz="1600" dirty="0" smtClean="0">
                <a:solidFill>
                  <a:srgbClr val="0000FF"/>
                </a:solidFill>
                <a:latin typeface="+mn-lt"/>
              </a:rPr>
              <a:t>Teie vara õigusvastane võõrandamine ilma nõuetekohase kompensatsioonita </a:t>
            </a:r>
          </a:p>
          <a:p>
            <a:r>
              <a:rPr lang="et-EE" sz="1600" dirty="0" err="1" smtClean="0">
                <a:solidFill>
                  <a:srgbClr val="000099"/>
                </a:solidFill>
                <a:latin typeface="+mn-lt"/>
                <a:cs typeface="Times New Roman" pitchFamily="18" charset="0"/>
              </a:rPr>
              <a:t>Expropriation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your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assets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without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compensation</a:t>
            </a:r>
            <a:endParaRPr lang="et-EE" sz="1600" dirty="0" smtClean="0">
              <a:solidFill>
                <a:srgbClr val="000099"/>
              </a:solidFill>
              <a:latin typeface="+mn-lt"/>
              <a:cs typeface="Times New Roman" pitchFamily="18" charset="0"/>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t-EE" sz="3200" dirty="0" smtClean="0">
                <a:solidFill>
                  <a:srgbClr val="0000FF"/>
                </a:solidFill>
              </a:rPr>
              <a:t>Päevakord </a:t>
            </a:r>
            <a:r>
              <a:rPr lang="et-EE" sz="3200" dirty="0" smtClean="0">
                <a:solidFill>
                  <a:srgbClr val="000099"/>
                </a:solidFill>
              </a:rPr>
              <a:t>/ Agenda </a:t>
            </a:r>
            <a:r>
              <a:rPr lang="et-EE" sz="3200" dirty="0" err="1" smtClean="0">
                <a:solidFill>
                  <a:srgbClr val="000099"/>
                </a:solidFill>
              </a:rPr>
              <a:t>of</a:t>
            </a:r>
            <a:r>
              <a:rPr lang="et-EE" sz="3200" dirty="0" smtClean="0">
                <a:solidFill>
                  <a:srgbClr val="000099"/>
                </a:solidFill>
              </a:rPr>
              <a:t> </a:t>
            </a:r>
            <a:r>
              <a:rPr lang="en-GB" sz="3200" dirty="0" smtClean="0">
                <a:solidFill>
                  <a:srgbClr val="000099"/>
                </a:solidFill>
              </a:rPr>
              <a:t>the</a:t>
            </a:r>
            <a:r>
              <a:rPr lang="et-EE" sz="3200" dirty="0" smtClean="0">
                <a:solidFill>
                  <a:srgbClr val="000099"/>
                </a:solidFill>
              </a:rPr>
              <a:t> meeting</a:t>
            </a:r>
            <a:endParaRPr lang="en-GB" dirty="0" smtClean="0">
              <a:solidFill>
                <a:srgbClr val="000099"/>
              </a:solidFill>
            </a:endParaRPr>
          </a:p>
        </p:txBody>
      </p:sp>
      <p:sp>
        <p:nvSpPr>
          <p:cNvPr id="4099" name="Rectangle 1027"/>
          <p:cNvSpPr>
            <a:spLocks noGrp="1" noChangeArrowheads="1"/>
          </p:cNvSpPr>
          <p:nvPr>
            <p:ph type="body" idx="1"/>
          </p:nvPr>
        </p:nvSpPr>
        <p:spPr>
          <a:xfrm>
            <a:off x="500063" y="1340768"/>
            <a:ext cx="8229600" cy="4515966"/>
          </a:xfrm>
        </p:spPr>
        <p:txBody>
          <a:bodyPr/>
          <a:lstStyle/>
          <a:p>
            <a:pPr marL="609600" indent="-609600" eaLnBrk="1" hangingPunct="1">
              <a:buFont typeface="Wingdings" pitchFamily="2" charset="2"/>
              <a:buAutoNum type="arabicPeriod"/>
            </a:pPr>
            <a:r>
              <a:rPr lang="et-EE" sz="2000" dirty="0" smtClean="0">
                <a:solidFill>
                  <a:srgbClr val="0000FF"/>
                </a:solidFill>
              </a:rPr>
              <a:t>Majandusaasta aruande kinnitamine </a:t>
            </a:r>
            <a:r>
              <a:rPr lang="et-EE" sz="2000" dirty="0" smtClean="0">
                <a:solidFill>
                  <a:srgbClr val="000099"/>
                </a:solidFill>
              </a:rPr>
              <a:t>/ </a:t>
            </a:r>
            <a:r>
              <a:rPr lang="en-GB" sz="2000" dirty="0" smtClean="0">
                <a:solidFill>
                  <a:srgbClr val="000099"/>
                </a:solidFill>
                <a:cs typeface="Times New Roman" pitchFamily="18" charset="0"/>
              </a:rPr>
              <a:t>Approval of the Annual Report</a:t>
            </a:r>
            <a:endParaRPr lang="et-EE" sz="2000" dirty="0" smtClean="0">
              <a:solidFill>
                <a:srgbClr val="0000FF"/>
              </a:solidFill>
            </a:endParaRPr>
          </a:p>
          <a:p>
            <a:pPr marL="609600" indent="-609600" eaLnBrk="1" hangingPunct="1">
              <a:buFont typeface="Wingdings" pitchFamily="2" charset="2"/>
              <a:buAutoNum type="arabicPeriod"/>
            </a:pPr>
            <a:r>
              <a:rPr lang="et-EE" sz="2000" dirty="0" smtClean="0">
                <a:solidFill>
                  <a:srgbClr val="0000FF"/>
                </a:solidFill>
              </a:rPr>
              <a:t>Kasumi jaotamine </a:t>
            </a:r>
            <a:r>
              <a:rPr lang="et-EE" sz="2000" dirty="0" smtClean="0">
                <a:solidFill>
                  <a:srgbClr val="000099"/>
                </a:solidFill>
              </a:rPr>
              <a:t>/ </a:t>
            </a:r>
            <a:r>
              <a:rPr lang="en-GB" sz="2000" dirty="0" smtClean="0">
                <a:solidFill>
                  <a:srgbClr val="000099"/>
                </a:solidFill>
                <a:cs typeface="Times New Roman" pitchFamily="18" charset="0"/>
              </a:rPr>
              <a:t>Distribution of profit</a:t>
            </a:r>
            <a:endParaRPr lang="et-EE" sz="2000" dirty="0" smtClean="0">
              <a:solidFill>
                <a:srgbClr val="0000FF"/>
              </a:solidFill>
            </a:endParaRPr>
          </a:p>
          <a:p>
            <a:pPr marL="609600" indent="-609600" eaLnBrk="1" hangingPunct="1">
              <a:buFont typeface="Wingdings" pitchFamily="2" charset="2"/>
              <a:buAutoNum type="arabicPeriod"/>
            </a:pPr>
            <a:r>
              <a:rPr lang="et-EE" sz="2000" dirty="0" smtClean="0">
                <a:solidFill>
                  <a:srgbClr val="0000FF"/>
                </a:solidFill>
              </a:rPr>
              <a:t>Põhikirja muutmine </a:t>
            </a:r>
            <a:r>
              <a:rPr lang="et-EE" sz="2000" dirty="0" smtClean="0">
                <a:solidFill>
                  <a:srgbClr val="000099"/>
                </a:solidFill>
                <a:cs typeface="Times New Roman" pitchFamily="18" charset="0"/>
              </a:rPr>
              <a:t>/ </a:t>
            </a:r>
            <a:r>
              <a:rPr lang="en-US" sz="2000" dirty="0" smtClean="0">
                <a:solidFill>
                  <a:srgbClr val="000099"/>
                </a:solidFill>
                <a:cs typeface="Times New Roman" pitchFamily="18" charset="0"/>
              </a:rPr>
              <a:t>Amending the Articles of Association</a:t>
            </a:r>
            <a:endParaRPr lang="et-EE" sz="2000" dirty="0" smtClean="0">
              <a:solidFill>
                <a:srgbClr val="000099"/>
              </a:solidFill>
              <a:cs typeface="Times New Roman" pitchFamily="18" charset="0"/>
            </a:endParaRPr>
          </a:p>
          <a:p>
            <a:pPr marL="609600" indent="-609600" eaLnBrk="1" hangingPunct="1">
              <a:buFont typeface="Wingdings" pitchFamily="2" charset="2"/>
              <a:buAutoNum type="arabicPeriod"/>
            </a:pPr>
            <a:r>
              <a:rPr lang="fi-FI" sz="2000" dirty="0" smtClean="0">
                <a:solidFill>
                  <a:srgbClr val="0000FF"/>
                </a:solidFill>
              </a:rPr>
              <a:t>Aktsiate nimiväärtuse ning aktsiakapitali suuruse vähendamine</a:t>
            </a:r>
            <a:r>
              <a:rPr lang="et-EE" sz="2000" dirty="0" smtClean="0">
                <a:solidFill>
                  <a:srgbClr val="0000FF"/>
                </a:solidFill>
              </a:rPr>
              <a:t> </a:t>
            </a:r>
            <a:r>
              <a:rPr lang="et-EE" sz="2000" dirty="0" smtClean="0">
                <a:solidFill>
                  <a:srgbClr val="000099"/>
                </a:solidFill>
                <a:cs typeface="Times New Roman" pitchFamily="18" charset="0"/>
              </a:rPr>
              <a:t>/ </a:t>
            </a:r>
            <a:r>
              <a:rPr lang="en-US" sz="2000" dirty="0" smtClean="0">
                <a:solidFill>
                  <a:srgbClr val="000099"/>
                </a:solidFill>
                <a:cs typeface="Times New Roman" pitchFamily="18" charset="0"/>
              </a:rPr>
              <a:t>Decreasing the nominal value of shares and the total value of share capital</a:t>
            </a:r>
            <a:endParaRPr lang="et-EE" sz="2000" dirty="0" smtClean="0">
              <a:solidFill>
                <a:srgbClr val="000099"/>
              </a:solidFill>
              <a:cs typeface="Times New Roman" pitchFamily="18" charset="0"/>
            </a:endParaRPr>
          </a:p>
          <a:p>
            <a:pPr marL="609600" indent="-609600" eaLnBrk="1" hangingPunct="1">
              <a:buFont typeface="Wingdings" pitchFamily="2" charset="2"/>
              <a:buAutoNum type="arabicPeriod"/>
            </a:pPr>
            <a:r>
              <a:rPr lang="et-EE" sz="2000" dirty="0" smtClean="0">
                <a:solidFill>
                  <a:srgbClr val="0000FF"/>
                </a:solidFill>
              </a:rPr>
              <a:t>Audiitori valimine </a:t>
            </a:r>
            <a:r>
              <a:rPr lang="et-EE" sz="2000" dirty="0" smtClean="0">
                <a:solidFill>
                  <a:srgbClr val="000099"/>
                </a:solidFill>
                <a:cs typeface="Times New Roman" pitchFamily="18" charset="0"/>
              </a:rPr>
              <a:t>/ </a:t>
            </a:r>
            <a:r>
              <a:rPr lang="en-GB" sz="2000" dirty="0" smtClean="0">
                <a:solidFill>
                  <a:srgbClr val="000099"/>
                </a:solidFill>
                <a:cs typeface="Times New Roman" pitchFamily="18" charset="0"/>
              </a:rPr>
              <a:t>Election of </a:t>
            </a:r>
            <a:r>
              <a:rPr lang="en-GB" sz="2000" dirty="0" smtClean="0">
                <a:solidFill>
                  <a:srgbClr val="000099"/>
                </a:solidFill>
              </a:rPr>
              <a:t>A</a:t>
            </a:r>
            <a:r>
              <a:rPr lang="en-GB" sz="2000" dirty="0" smtClean="0">
                <a:solidFill>
                  <a:srgbClr val="000099"/>
                </a:solidFill>
                <a:cs typeface="Times New Roman" pitchFamily="18" charset="0"/>
              </a:rPr>
              <a:t>uditor</a:t>
            </a:r>
            <a:endParaRPr lang="et-EE" sz="2000" dirty="0" smtClean="0">
              <a:solidFill>
                <a:srgbClr val="000099"/>
              </a:solidFill>
              <a:cs typeface="Times New Roman" pitchFamily="18" charset="0"/>
            </a:endParaRPr>
          </a:p>
          <a:p>
            <a:pPr marL="609600" indent="-609600" eaLnBrk="1" hangingPunct="1">
              <a:buFont typeface="Wingdings" pitchFamily="2" charset="2"/>
              <a:buAutoNum type="arabicPeriod"/>
            </a:pPr>
            <a:r>
              <a:rPr lang="et-EE" sz="2000" dirty="0" smtClean="0">
                <a:solidFill>
                  <a:srgbClr val="0000FF"/>
                </a:solidFill>
              </a:rPr>
              <a:t>Juhatuse ettekanne seadusemuudatustest ja nende mõjust tariifi kinnitamise mehhanismile </a:t>
            </a:r>
            <a:r>
              <a:rPr lang="et-EE" sz="2000" dirty="0" smtClean="0">
                <a:solidFill>
                  <a:srgbClr val="000099"/>
                </a:solidFill>
                <a:cs typeface="Times New Roman" pitchFamily="18" charset="0"/>
              </a:rPr>
              <a:t>/ </a:t>
            </a:r>
            <a:r>
              <a:rPr lang="en-US" sz="2000" dirty="0" smtClean="0">
                <a:solidFill>
                  <a:srgbClr val="000099"/>
                </a:solidFill>
                <a:cs typeface="Times New Roman" pitchFamily="18" charset="0"/>
              </a:rPr>
              <a:t>Management Board’s presentation on the change of law and its impact on the tariff approval mechanism</a:t>
            </a:r>
            <a:endParaRPr lang="et-EE" sz="2000" dirty="0" smtClean="0">
              <a:solidFill>
                <a:srgbClr val="000099"/>
              </a:solidFill>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dirty="0" err="1" smtClean="0">
                <a:solidFill>
                  <a:srgbClr val="0000FF"/>
                </a:solidFill>
                <a:latin typeface="+mn-lt"/>
              </a:rPr>
              <a:t>Juriidilised</a:t>
            </a:r>
            <a:r>
              <a:rPr lang="en-US" sz="1600" dirty="0" smtClean="0">
                <a:solidFill>
                  <a:srgbClr val="0000FF"/>
                </a:solidFill>
                <a:latin typeface="+mn-lt"/>
              </a:rPr>
              <a:t> </a:t>
            </a:r>
            <a:r>
              <a:rPr lang="en-US" sz="1600" dirty="0" err="1" smtClean="0">
                <a:solidFill>
                  <a:srgbClr val="0000FF"/>
                </a:solidFill>
                <a:latin typeface="+mn-lt"/>
              </a:rPr>
              <a:t>võtmeküsimused</a:t>
            </a:r>
            <a:r>
              <a:rPr lang="et-EE" sz="1600" dirty="0" smtClean="0">
                <a:solidFill>
                  <a:srgbClr val="0000FF"/>
                </a:solidFill>
                <a:latin typeface="+mn-lt"/>
              </a:rPr>
              <a:t> </a:t>
            </a:r>
            <a:r>
              <a:rPr lang="et-EE" sz="1600" dirty="0" smtClean="0">
                <a:solidFill>
                  <a:srgbClr val="000099"/>
                </a:solidFill>
                <a:latin typeface="+mn-lt"/>
                <a:cs typeface="Times New Roman" pitchFamily="18" charset="0"/>
              </a:rPr>
              <a:t>/ </a:t>
            </a:r>
            <a:r>
              <a:rPr lang="en-US" sz="1600" dirty="0" smtClean="0">
                <a:solidFill>
                  <a:srgbClr val="000099"/>
                </a:solidFill>
                <a:latin typeface="+mn-lt"/>
                <a:cs typeface="Times New Roman" pitchFamily="18" charset="0"/>
              </a:rPr>
              <a:t>Key legal questions</a:t>
            </a:r>
            <a:endParaRPr lang="et-EE" sz="1600" dirty="0" smtClean="0">
              <a:solidFill>
                <a:srgbClr val="000099"/>
              </a:solidFill>
              <a:latin typeface="+mn-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Kas tegemist on seadusemuudatusega või uue metoodika rakendamisega ühepoolselt? </a:t>
            </a:r>
          </a:p>
          <a:p>
            <a:r>
              <a:rPr lang="et-EE" sz="1600" dirty="0" err="1" smtClean="0">
                <a:solidFill>
                  <a:srgbClr val="000099"/>
                </a:solidFill>
                <a:latin typeface="+mn-lt"/>
                <a:cs typeface="Times New Roman" pitchFamily="18" charset="0"/>
              </a:rPr>
              <a:t>Is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it</a:t>
            </a:r>
            <a:r>
              <a:rPr lang="et-EE" sz="1600" dirty="0" smtClean="0">
                <a:solidFill>
                  <a:srgbClr val="000099"/>
                </a:solidFill>
                <a:latin typeface="+mn-lt"/>
                <a:cs typeface="Times New Roman" pitchFamily="18" charset="0"/>
              </a:rPr>
              <a:t> a </a:t>
            </a:r>
            <a:r>
              <a:rPr lang="et-EE" sz="1600" dirty="0" err="1" smtClean="0">
                <a:solidFill>
                  <a:srgbClr val="000099"/>
                </a:solidFill>
                <a:latin typeface="+mn-lt"/>
                <a:cs typeface="Times New Roman" pitchFamily="18" charset="0"/>
              </a:rPr>
              <a:t>change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law</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or</a:t>
            </a:r>
            <a:r>
              <a:rPr lang="et-EE" sz="1600" dirty="0" smtClean="0">
                <a:solidFill>
                  <a:srgbClr val="000099"/>
                </a:solidFill>
                <a:latin typeface="+mn-lt"/>
                <a:cs typeface="Times New Roman" pitchFamily="18" charset="0"/>
              </a:rPr>
              <a:t> a </a:t>
            </a:r>
            <a:r>
              <a:rPr lang="et-EE" sz="1600" dirty="0" err="1" smtClean="0">
                <a:solidFill>
                  <a:srgbClr val="000099"/>
                </a:solidFill>
                <a:latin typeface="+mn-lt"/>
                <a:cs typeface="Times New Roman" pitchFamily="18" charset="0"/>
              </a:rPr>
              <a:t>unilateral</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implementation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 </a:t>
            </a:r>
            <a:r>
              <a:rPr lang="et-EE" sz="1600" dirty="0" err="1" smtClean="0">
                <a:solidFill>
                  <a:srgbClr val="000099"/>
                </a:solidFill>
                <a:latin typeface="+mn-lt"/>
                <a:cs typeface="Times New Roman" pitchFamily="18" charset="0"/>
              </a:rPr>
              <a:t>new</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methodology</a:t>
            </a:r>
            <a:r>
              <a:rPr lang="et-EE" sz="1600" dirty="0" smtClean="0">
                <a:solidFill>
                  <a:srgbClr val="000099"/>
                </a:solidFill>
                <a:latin typeface="+mn-lt"/>
                <a:cs typeface="Times New Roman" pitchFamily="18" charset="0"/>
              </a:rPr>
              <a:t>? </a:t>
            </a:r>
          </a:p>
          <a:p>
            <a:r>
              <a:rPr lang="et-EE" sz="1600" dirty="0" smtClean="0">
                <a:solidFill>
                  <a:srgbClr val="0000FF"/>
                </a:solidFill>
                <a:latin typeface="+mn-lt"/>
              </a:rPr>
              <a:t>Mõlemal juhul on Eesti võimudel kohustus võtta arvesse olemasolevate lepingute tingimusi enne taoliste muudatuste tegemist</a:t>
            </a:r>
          </a:p>
          <a:p>
            <a:r>
              <a:rPr lang="et-EE" sz="1600" dirty="0" err="1" smtClean="0">
                <a:solidFill>
                  <a:srgbClr val="000099"/>
                </a:solidFill>
                <a:latin typeface="+mn-lt"/>
                <a:cs typeface="Times New Roman" pitchFamily="18" charset="0"/>
              </a:rPr>
              <a:t>In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either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case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Estonian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authorities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have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obligation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consider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existing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contracts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before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making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such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changes</a:t>
            </a:r>
            <a:endParaRPr lang="et-EE" sz="1600" dirty="0" smtClean="0">
              <a:solidFill>
                <a:srgbClr val="000099"/>
              </a:solidFill>
              <a:latin typeface="+mn-lt"/>
              <a:cs typeface="Times New Roman" pitchFamily="18" charset="0"/>
            </a:endParaRPr>
          </a:p>
          <a:p>
            <a:pPr>
              <a:buNone/>
            </a:pPr>
            <a:r>
              <a:rPr lang="et-EE" sz="1600" b="1" u="sng" dirty="0" smtClean="0">
                <a:solidFill>
                  <a:srgbClr val="0000FF"/>
                </a:solidFill>
                <a:latin typeface="+mn-lt"/>
              </a:rPr>
              <a:t>Meie arvamus</a:t>
            </a:r>
          </a:p>
          <a:p>
            <a:pPr marL="546100" lvl="1" indent="-184150">
              <a:buFontTx/>
              <a:buChar char="-"/>
            </a:pPr>
            <a:r>
              <a:rPr lang="et-EE" sz="1600" dirty="0" smtClean="0">
                <a:solidFill>
                  <a:srgbClr val="0000FF"/>
                </a:solidFill>
                <a:latin typeface="+mn-lt"/>
              </a:rPr>
              <a:t>Lepingu tingimuste, Eesti ja EL-i õigusaktide rikkumine</a:t>
            </a:r>
          </a:p>
          <a:p>
            <a:pPr marL="546100" lvl="1" indent="-184150">
              <a:buFontTx/>
              <a:buChar char="-"/>
            </a:pPr>
            <a:r>
              <a:rPr lang="et-EE" sz="1600" dirty="0" smtClean="0">
                <a:solidFill>
                  <a:srgbClr val="0000FF"/>
                </a:solidFill>
                <a:latin typeface="+mn-lt"/>
              </a:rPr>
              <a:t>Lepingu ühepoolne rikkumine on investorite omandiõiguse selge rikkumine</a:t>
            </a:r>
          </a:p>
          <a:p>
            <a:pPr marL="546100" lvl="1" indent="-184150">
              <a:buFontTx/>
              <a:buChar char="-"/>
            </a:pPr>
            <a:r>
              <a:rPr lang="et-EE" sz="1600" dirty="0" smtClean="0">
                <a:solidFill>
                  <a:srgbClr val="0000FF"/>
                </a:solidFill>
                <a:latin typeface="+mn-lt"/>
              </a:rPr>
              <a:t>Puudub tõestatud majanduslik põhjendus, muudatus on ebaeetiline</a:t>
            </a:r>
          </a:p>
          <a:p>
            <a:pPr>
              <a:buNone/>
            </a:pPr>
            <a:r>
              <a:rPr lang="et-EE" sz="1600" b="1" u="sng" dirty="0" err="1" smtClean="0">
                <a:solidFill>
                  <a:srgbClr val="000099"/>
                </a:solidFill>
                <a:latin typeface="+mn-lt"/>
                <a:cs typeface="Times New Roman" pitchFamily="18" charset="0"/>
              </a:rPr>
              <a:t>We</a:t>
            </a:r>
            <a:r>
              <a:rPr lang="et-EE" sz="1600" b="1" u="sng" dirty="0" smtClean="0">
                <a:solidFill>
                  <a:srgbClr val="000099"/>
                </a:solidFill>
                <a:latin typeface="+mn-lt"/>
                <a:cs typeface="Times New Roman" pitchFamily="18" charset="0"/>
              </a:rPr>
              <a:t> </a:t>
            </a:r>
            <a:r>
              <a:rPr lang="et-EE" sz="1600" b="1" u="sng" dirty="0" err="1" smtClean="0">
                <a:solidFill>
                  <a:srgbClr val="000099"/>
                </a:solidFill>
                <a:latin typeface="+mn-lt"/>
                <a:cs typeface="Times New Roman" pitchFamily="18" charset="0"/>
              </a:rPr>
              <a:t>believe</a:t>
            </a:r>
            <a:endParaRPr lang="et-EE" sz="1600" b="1" u="sng" dirty="0" smtClean="0">
              <a:solidFill>
                <a:srgbClr val="000099"/>
              </a:solidFill>
              <a:latin typeface="+mn-lt"/>
              <a:cs typeface="Times New Roman" pitchFamily="18" charset="0"/>
            </a:endParaRPr>
          </a:p>
          <a:p>
            <a:pPr marL="542925" lvl="1" indent="-180975">
              <a:buFontTx/>
              <a:buChar char="-"/>
            </a:pPr>
            <a:r>
              <a:rPr lang="et-EE" sz="1600" dirty="0" err="1" smtClean="0">
                <a:solidFill>
                  <a:srgbClr val="000099"/>
                </a:solidFill>
                <a:latin typeface="+mn-lt"/>
                <a:cs typeface="Times New Roman" pitchFamily="18" charset="0"/>
              </a:rPr>
              <a:t>Breach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contract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Estonian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law</a:t>
            </a:r>
            <a:r>
              <a:rPr lang="et-EE" sz="1600" dirty="0" smtClean="0">
                <a:solidFill>
                  <a:srgbClr val="000099"/>
                </a:solidFill>
                <a:latin typeface="+mn-lt"/>
                <a:cs typeface="Times New Roman" pitchFamily="18" charset="0"/>
              </a:rPr>
              <a:t> and </a:t>
            </a:r>
            <a:r>
              <a:rPr lang="et-EE" sz="1600" dirty="0" err="1" smtClean="0">
                <a:solidFill>
                  <a:srgbClr val="000099"/>
                </a:solidFill>
                <a:latin typeface="+mn-lt"/>
                <a:cs typeface="Times New Roman" pitchFamily="18" charset="0"/>
              </a:rPr>
              <a:t>Consitution</a:t>
            </a:r>
            <a:r>
              <a:rPr lang="et-EE" sz="1600" dirty="0" smtClean="0">
                <a:solidFill>
                  <a:srgbClr val="000099"/>
                </a:solidFill>
                <a:latin typeface="+mn-lt"/>
                <a:cs typeface="Times New Roman" pitchFamily="18" charset="0"/>
              </a:rPr>
              <a:t> and </a:t>
            </a:r>
            <a:r>
              <a:rPr lang="et-EE" sz="1600" dirty="0" err="1" smtClean="0">
                <a:solidFill>
                  <a:srgbClr val="000099"/>
                </a:solidFill>
                <a:latin typeface="+mn-lt"/>
                <a:cs typeface="Times New Roman" pitchFamily="18" charset="0"/>
              </a:rPr>
              <a:t>EU</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Law</a:t>
            </a:r>
            <a:endParaRPr lang="et-EE" sz="1600" dirty="0" smtClean="0">
              <a:solidFill>
                <a:srgbClr val="000099"/>
              </a:solidFill>
              <a:latin typeface="+mn-lt"/>
              <a:cs typeface="Times New Roman" pitchFamily="18" charset="0"/>
            </a:endParaRPr>
          </a:p>
          <a:p>
            <a:pPr marL="542925" lvl="1" indent="-180975">
              <a:buFontTx/>
              <a:buChar char="-"/>
            </a:pPr>
            <a:r>
              <a:rPr lang="et-EE" sz="1600" dirty="0" err="1" smtClean="0">
                <a:solidFill>
                  <a:srgbClr val="000099"/>
                </a:solidFill>
                <a:latin typeface="+mn-lt"/>
                <a:cs typeface="Times New Roman" pitchFamily="18" charset="0"/>
              </a:rPr>
              <a:t>Unilateral</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breach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contract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is</a:t>
            </a:r>
            <a:r>
              <a:rPr lang="et-EE" sz="1600" dirty="0" smtClean="0">
                <a:solidFill>
                  <a:srgbClr val="000099"/>
                </a:solidFill>
                <a:latin typeface="+mn-lt"/>
                <a:cs typeface="Times New Roman" pitchFamily="18" charset="0"/>
              </a:rPr>
              <a:t> a </a:t>
            </a:r>
            <a:r>
              <a:rPr lang="et-EE" sz="1600" dirty="0" err="1" smtClean="0">
                <a:solidFill>
                  <a:srgbClr val="000099"/>
                </a:solidFill>
                <a:latin typeface="+mn-lt"/>
                <a:cs typeface="Times New Roman" pitchFamily="18" charset="0"/>
              </a:rPr>
              <a:t>clear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vitiation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investors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property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rights</a:t>
            </a:r>
            <a:r>
              <a:rPr lang="et-EE" sz="1600" dirty="0" smtClean="0">
                <a:solidFill>
                  <a:srgbClr val="000099"/>
                </a:solidFill>
                <a:latin typeface="+mn-lt"/>
                <a:cs typeface="Times New Roman" pitchFamily="18" charset="0"/>
              </a:rPr>
              <a:t> </a:t>
            </a:r>
          </a:p>
          <a:p>
            <a:pPr marL="542925" lvl="1" indent="-180975">
              <a:buFontTx/>
              <a:buChar char="-"/>
            </a:pPr>
            <a:r>
              <a:rPr lang="et-EE" sz="1600" dirty="0" smtClean="0">
                <a:solidFill>
                  <a:srgbClr val="000099"/>
                </a:solidFill>
                <a:latin typeface="+mn-lt"/>
                <a:cs typeface="Times New Roman" pitchFamily="18" charset="0"/>
              </a:rPr>
              <a:t>No </a:t>
            </a:r>
            <a:r>
              <a:rPr lang="et-EE" sz="1600" dirty="0" err="1" smtClean="0">
                <a:solidFill>
                  <a:srgbClr val="000099"/>
                </a:solidFill>
                <a:latin typeface="+mn-lt"/>
                <a:cs typeface="Times New Roman" pitchFamily="18" charset="0"/>
              </a:rPr>
              <a:t>proven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economic</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justification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change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unethical</a:t>
            </a:r>
            <a:endParaRPr lang="et-EE" sz="1600" dirty="0" smtClean="0">
              <a:solidFill>
                <a:srgbClr val="000099"/>
              </a:solidFill>
              <a:latin typeface="+mn-lt"/>
              <a:cs typeface="Times New Roman" pitchFamily="18" charset="0"/>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dirty="0" err="1" smtClean="0">
                <a:solidFill>
                  <a:srgbClr val="0000FF"/>
                </a:solidFill>
                <a:latin typeface="+mn-lt"/>
              </a:rPr>
              <a:t>ASTV</a:t>
            </a:r>
            <a:r>
              <a:rPr lang="en-US" sz="1600" dirty="0" smtClean="0">
                <a:solidFill>
                  <a:srgbClr val="0000FF"/>
                </a:solidFill>
                <a:latin typeface="+mn-lt"/>
              </a:rPr>
              <a:t> </a:t>
            </a:r>
            <a:r>
              <a:rPr lang="en-US" sz="1600" dirty="0" err="1" smtClean="0">
                <a:solidFill>
                  <a:srgbClr val="0000FF"/>
                </a:solidFill>
                <a:latin typeface="+mn-lt"/>
              </a:rPr>
              <a:t>poolt</a:t>
            </a:r>
            <a:r>
              <a:rPr lang="en-US" sz="1600" dirty="0" smtClean="0">
                <a:solidFill>
                  <a:srgbClr val="0000FF"/>
                </a:solidFill>
                <a:latin typeface="+mn-lt"/>
              </a:rPr>
              <a:t> </a:t>
            </a:r>
            <a:r>
              <a:rPr lang="en-US" sz="1600" dirty="0" err="1" smtClean="0">
                <a:solidFill>
                  <a:srgbClr val="0000FF"/>
                </a:solidFill>
                <a:latin typeface="+mn-lt"/>
              </a:rPr>
              <a:t>astutavad</a:t>
            </a:r>
            <a:r>
              <a:rPr lang="en-US" sz="1600" dirty="0" smtClean="0">
                <a:solidFill>
                  <a:srgbClr val="0000FF"/>
                </a:solidFill>
                <a:latin typeface="+mn-lt"/>
              </a:rPr>
              <a:t> </a:t>
            </a:r>
            <a:r>
              <a:rPr lang="en-US" sz="1600" dirty="0" err="1" smtClean="0">
                <a:solidFill>
                  <a:srgbClr val="0000FF"/>
                </a:solidFill>
                <a:latin typeface="+mn-lt"/>
              </a:rPr>
              <a:t>sammud</a:t>
            </a:r>
            <a:r>
              <a:rPr lang="et-EE" sz="1600" dirty="0" smtClean="0">
                <a:solidFill>
                  <a:srgbClr val="0000FF"/>
                </a:solidFill>
                <a:latin typeface="+mn-lt"/>
              </a:rPr>
              <a:t> / </a:t>
            </a:r>
            <a:r>
              <a:rPr lang="en-US" sz="1600" dirty="0" smtClean="0">
                <a:solidFill>
                  <a:srgbClr val="000099"/>
                </a:solidFill>
                <a:latin typeface="+mn-lt"/>
                <a:cs typeface="Times New Roman" pitchFamily="18" charset="0"/>
              </a:rPr>
              <a:t>Actions being taken by </a:t>
            </a:r>
            <a:r>
              <a:rPr lang="en-US" sz="1600" dirty="0" err="1" smtClean="0">
                <a:solidFill>
                  <a:srgbClr val="000099"/>
                </a:solidFill>
                <a:latin typeface="+mn-lt"/>
                <a:cs typeface="Times New Roman" pitchFamily="18" charset="0"/>
              </a:rPr>
              <a:t>ASTV</a:t>
            </a:r>
            <a:endParaRPr lang="et-EE" sz="1600" dirty="0" smtClean="0">
              <a:solidFill>
                <a:srgbClr val="000099"/>
              </a:solidFill>
              <a:latin typeface="+mn-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Oleme alustanud ettevalmistusi vaidlustamaks lepingu rikkumist Eesti kohtutes</a:t>
            </a:r>
          </a:p>
          <a:p>
            <a:r>
              <a:rPr lang="et-EE" sz="1600" dirty="0" err="1" smtClean="0">
                <a:solidFill>
                  <a:srgbClr val="000099"/>
                </a:solidFill>
                <a:latin typeface="+mn-lt"/>
                <a:cs typeface="Times New Roman" pitchFamily="18" charset="0"/>
              </a:rPr>
              <a:t>We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have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started</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prepare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contest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contract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breach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Estonian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courts</a:t>
            </a: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Majanduslik põhjendatus sõltumatuid eksperte (Oxera) kasutades</a:t>
            </a:r>
          </a:p>
          <a:p>
            <a:r>
              <a:rPr lang="et-EE" sz="1600" dirty="0" err="1" smtClean="0">
                <a:solidFill>
                  <a:srgbClr val="000099"/>
                </a:solidFill>
                <a:latin typeface="+mn-lt"/>
                <a:cs typeface="Times New Roman" pitchFamily="18" charset="0"/>
              </a:rPr>
              <a:t>Economic</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justification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through</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independent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experts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Oxera</a:t>
            </a:r>
            <a:r>
              <a:rPr lang="et-EE" sz="1600" dirty="0" smtClean="0">
                <a:solidFill>
                  <a:srgbClr val="000099"/>
                </a:solidFill>
                <a:latin typeface="+mn-lt"/>
                <a:cs typeface="Times New Roman" pitchFamily="18" charset="0"/>
              </a:rPr>
              <a:t>)</a:t>
            </a:r>
          </a:p>
          <a:p>
            <a:r>
              <a:rPr lang="et-EE" sz="1600" dirty="0" smtClean="0">
                <a:solidFill>
                  <a:srgbClr val="0000FF"/>
                </a:solidFill>
                <a:latin typeface="+mn-lt"/>
              </a:rPr>
              <a:t>EL Komisjonile esitatud kaebus</a:t>
            </a:r>
          </a:p>
          <a:p>
            <a:pPr marL="542925" indent="-180975">
              <a:buFontTx/>
              <a:buChar char="-"/>
            </a:pPr>
            <a:r>
              <a:rPr lang="et-EE" sz="1600" dirty="0" err="1" smtClean="0">
                <a:solidFill>
                  <a:srgbClr val="0000FF"/>
                </a:solidFill>
                <a:latin typeface="+mn-lt"/>
              </a:rPr>
              <a:t>TFEU</a:t>
            </a:r>
            <a:r>
              <a:rPr lang="et-EE" sz="1600" dirty="0" smtClean="0">
                <a:solidFill>
                  <a:srgbClr val="0000FF"/>
                </a:solidFill>
                <a:latin typeface="+mn-lt"/>
              </a:rPr>
              <a:t> 49 kapitali vaba liikumine</a:t>
            </a:r>
          </a:p>
          <a:p>
            <a:pPr marL="542925" indent="-180975">
              <a:buFontTx/>
              <a:buChar char="-"/>
            </a:pPr>
            <a:r>
              <a:rPr lang="et-EE" sz="1600" dirty="0" err="1" smtClean="0">
                <a:solidFill>
                  <a:srgbClr val="0000FF"/>
                </a:solidFill>
                <a:latin typeface="+mn-lt"/>
              </a:rPr>
              <a:t>TFEU</a:t>
            </a:r>
            <a:r>
              <a:rPr lang="et-EE" sz="1600" dirty="0" smtClean="0">
                <a:solidFill>
                  <a:srgbClr val="0000FF"/>
                </a:solidFill>
                <a:latin typeface="+mn-lt"/>
              </a:rPr>
              <a:t> 60 asutamisõigus</a:t>
            </a:r>
          </a:p>
          <a:p>
            <a:pPr eaLnBrk="1" hangingPunct="1"/>
            <a:r>
              <a:rPr lang="et-EE" sz="1600" dirty="0" err="1" smtClean="0">
                <a:solidFill>
                  <a:srgbClr val="000099"/>
                </a:solidFill>
                <a:latin typeface="+mn-lt"/>
                <a:cs typeface="Times New Roman" pitchFamily="18" charset="0"/>
              </a:rPr>
              <a:t>Compaint</a:t>
            </a:r>
            <a:r>
              <a:rPr lang="et-EE" sz="1600" dirty="0" smtClean="0">
                <a:solidFill>
                  <a:srgbClr val="000099"/>
                </a:solidFill>
                <a:latin typeface="+mn-lt"/>
                <a:cs typeface="Times New Roman" pitchFamily="18" charset="0"/>
              </a:rPr>
              <a:t> made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EU</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Commission</a:t>
            </a:r>
            <a:endParaRPr lang="et-EE" sz="1600" dirty="0" smtClean="0">
              <a:solidFill>
                <a:srgbClr val="000099"/>
              </a:solidFill>
              <a:latin typeface="+mn-lt"/>
              <a:cs typeface="Times New Roman" pitchFamily="18" charset="0"/>
            </a:endParaRPr>
          </a:p>
          <a:p>
            <a:pPr marL="542925" indent="-180975" eaLnBrk="1" hangingPunct="1">
              <a:buFontTx/>
              <a:buChar char="-"/>
            </a:pPr>
            <a:r>
              <a:rPr lang="et-EE" sz="1600" dirty="0" err="1" smtClean="0">
                <a:solidFill>
                  <a:srgbClr val="000099"/>
                </a:solidFill>
                <a:latin typeface="+mn-lt"/>
                <a:cs typeface="Times New Roman" pitchFamily="18" charset="0"/>
              </a:rPr>
              <a:t>TFEU</a:t>
            </a:r>
            <a:r>
              <a:rPr lang="et-EE" sz="1600" dirty="0" smtClean="0">
                <a:solidFill>
                  <a:srgbClr val="000099"/>
                </a:solidFill>
                <a:latin typeface="+mn-lt"/>
                <a:cs typeface="Times New Roman" pitchFamily="18" charset="0"/>
              </a:rPr>
              <a:t> 49 </a:t>
            </a:r>
            <a:r>
              <a:rPr lang="et-EE" sz="1600" dirty="0" err="1" smtClean="0">
                <a:solidFill>
                  <a:srgbClr val="000099"/>
                </a:solidFill>
                <a:latin typeface="+mn-lt"/>
                <a:cs typeface="Times New Roman" pitchFamily="18" charset="0"/>
              </a:rPr>
              <a:t>Free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movement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capital</a:t>
            </a:r>
            <a:endParaRPr lang="et-EE" sz="1600" dirty="0" smtClean="0">
              <a:solidFill>
                <a:srgbClr val="000099"/>
              </a:solidFill>
              <a:latin typeface="+mn-lt"/>
              <a:cs typeface="Times New Roman" pitchFamily="18" charset="0"/>
            </a:endParaRPr>
          </a:p>
          <a:p>
            <a:pPr marL="542925" indent="-180975" eaLnBrk="1" hangingPunct="1">
              <a:buFontTx/>
              <a:buChar char="-"/>
            </a:pPr>
            <a:r>
              <a:rPr lang="et-EE" sz="1600" dirty="0" err="1" smtClean="0">
                <a:solidFill>
                  <a:srgbClr val="000099"/>
                </a:solidFill>
                <a:latin typeface="+mn-lt"/>
                <a:cs typeface="Times New Roman" pitchFamily="18" charset="0"/>
              </a:rPr>
              <a:t>TFEU</a:t>
            </a:r>
            <a:r>
              <a:rPr lang="et-EE" sz="1600" dirty="0" smtClean="0">
                <a:solidFill>
                  <a:srgbClr val="000099"/>
                </a:solidFill>
                <a:latin typeface="+mn-lt"/>
                <a:cs typeface="Times New Roman" pitchFamily="18" charset="0"/>
              </a:rPr>
              <a:t> 63 </a:t>
            </a:r>
            <a:r>
              <a:rPr lang="et-EE" sz="1600" dirty="0" err="1" smtClean="0">
                <a:solidFill>
                  <a:srgbClr val="000099"/>
                </a:solidFill>
                <a:latin typeface="+mn-lt"/>
                <a:cs typeface="Times New Roman" pitchFamily="18" charset="0"/>
              </a:rPr>
              <a:t>Right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of</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Establishment</a:t>
            </a:r>
            <a:endParaRPr lang="et-EE" sz="1600" dirty="0" smtClean="0">
              <a:solidFill>
                <a:srgbClr val="000099"/>
              </a:solidFill>
              <a:latin typeface="+mn-lt"/>
              <a:cs typeface="Times New Roman" pitchFamily="18" charset="0"/>
            </a:endParaRPr>
          </a:p>
          <a:p>
            <a:r>
              <a:rPr lang="et-EE" sz="1600" dirty="0" smtClean="0">
                <a:solidFill>
                  <a:srgbClr val="0000FF"/>
                </a:solidFill>
                <a:latin typeface="+mn-lt"/>
              </a:rPr>
              <a:t>EL Komisjon saatis seoses ettevõtte kaebusega Eesti Vabariigi Valitsusele teabepäringu</a:t>
            </a:r>
          </a:p>
          <a:p>
            <a:pPr marL="546100" indent="-184150">
              <a:buNone/>
            </a:pPr>
            <a:r>
              <a:rPr lang="et-EE" sz="1600" dirty="0" smtClean="0">
                <a:solidFill>
                  <a:srgbClr val="0000FF"/>
                </a:solidFill>
                <a:latin typeface="+mn-lt"/>
              </a:rPr>
              <a:t>- 	Vastuse tähtajaks oli 3. mai (seni ei ole kommentaare antud) </a:t>
            </a:r>
          </a:p>
          <a:p>
            <a:pPr eaLnBrk="1" hangingPunct="1"/>
            <a:r>
              <a:rPr lang="et-EE" sz="1600" dirty="0" err="1" smtClean="0">
                <a:solidFill>
                  <a:srgbClr val="000099"/>
                </a:solidFill>
                <a:latin typeface="+mn-lt"/>
                <a:cs typeface="Times New Roman" pitchFamily="18" charset="0"/>
              </a:rPr>
              <a:t>Regarding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Company’s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complaint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EU </a:t>
            </a:r>
            <a:r>
              <a:rPr lang="et-EE" sz="1600" dirty="0" err="1" smtClean="0">
                <a:solidFill>
                  <a:srgbClr val="000099"/>
                </a:solidFill>
                <a:latin typeface="+mn-lt"/>
                <a:cs typeface="Times New Roman" pitchFamily="18" charset="0"/>
              </a:rPr>
              <a:t>Commission</a:t>
            </a:r>
            <a:r>
              <a:rPr lang="et-EE" sz="1600" dirty="0" smtClean="0">
                <a:solidFill>
                  <a:srgbClr val="000099"/>
                </a:solidFill>
                <a:latin typeface="+mn-lt"/>
                <a:cs typeface="Times New Roman" pitchFamily="18" charset="0"/>
              </a:rPr>
              <a:t> sent a </a:t>
            </a:r>
            <a:r>
              <a:rPr lang="et-EE" sz="1600" dirty="0" err="1" smtClean="0">
                <a:solidFill>
                  <a:srgbClr val="000099"/>
                </a:solidFill>
                <a:latin typeface="+mn-lt"/>
                <a:cs typeface="Times New Roman" pitchFamily="18" charset="0"/>
              </a:rPr>
              <a:t>Request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for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Information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Estonian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Government</a:t>
            </a:r>
            <a:endParaRPr lang="et-EE" sz="1600" dirty="0" smtClean="0">
              <a:solidFill>
                <a:srgbClr val="000099"/>
              </a:solidFill>
              <a:latin typeface="+mn-lt"/>
              <a:cs typeface="Times New Roman" pitchFamily="18" charset="0"/>
            </a:endParaRPr>
          </a:p>
          <a:p>
            <a:pPr marL="542925" indent="-180975" eaLnBrk="1" hangingPunct="1">
              <a:buNone/>
            </a:pP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Response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was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due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by</a:t>
            </a:r>
            <a:r>
              <a:rPr lang="et-EE" sz="1600" dirty="0" smtClean="0">
                <a:solidFill>
                  <a:srgbClr val="000099"/>
                </a:solidFill>
                <a:latin typeface="+mn-lt"/>
                <a:cs typeface="Times New Roman" pitchFamily="18" charset="0"/>
              </a:rPr>
              <a:t> 3 </a:t>
            </a:r>
            <a:r>
              <a:rPr lang="et-EE" sz="1600" dirty="0" err="1" smtClean="0">
                <a:solidFill>
                  <a:srgbClr val="000099"/>
                </a:solidFill>
                <a:latin typeface="+mn-lt"/>
                <a:cs typeface="Times New Roman" pitchFamily="18" charset="0"/>
              </a:rPr>
              <a:t>May</a:t>
            </a:r>
            <a:r>
              <a:rPr lang="et-EE" sz="1600" dirty="0" smtClean="0">
                <a:solidFill>
                  <a:srgbClr val="000099"/>
                </a:solidFill>
                <a:latin typeface="+mn-lt"/>
                <a:cs typeface="Times New Roman" pitchFamily="18" charset="0"/>
              </a:rPr>
              <a:t> (no </a:t>
            </a:r>
            <a:r>
              <a:rPr lang="et-EE" sz="1600" dirty="0" err="1" smtClean="0">
                <a:solidFill>
                  <a:srgbClr val="000099"/>
                </a:solidFill>
                <a:latin typeface="+mn-lt"/>
                <a:cs typeface="Times New Roman" pitchFamily="18" charset="0"/>
              </a:rPr>
              <a:t>comment</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yet</a:t>
            </a:r>
            <a:r>
              <a:rPr lang="et-EE" sz="1600" dirty="0" smtClean="0">
                <a:solidFill>
                  <a:srgbClr val="000099"/>
                </a:solidFill>
                <a:latin typeface="+mn-lt"/>
                <a:cs typeface="Times New Roman" pitchFamily="18" charset="0"/>
              </a:rPr>
              <a:t> made)</a:t>
            </a:r>
            <a:endParaRPr lang="en-US" sz="1600" dirty="0" smtClean="0">
              <a:solidFill>
                <a:srgbClr val="000099"/>
              </a:solidFill>
              <a:latin typeface="+mn-lt"/>
              <a:cs typeface="Times New Roman" pitchFamily="18" charset="0"/>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274638"/>
            <a:ext cx="8229600" cy="796925"/>
          </a:xfrm>
        </p:spPr>
        <p:txBody>
          <a:bodyPr/>
          <a:lstStyle/>
          <a:p>
            <a:pPr eaLnBrk="1" hangingPunct="1"/>
            <a:r>
              <a:rPr lang="et-EE" sz="3200" dirty="0" smtClean="0">
                <a:solidFill>
                  <a:srgbClr val="0000FF"/>
                </a:solidFill>
                <a:latin typeface="+mj-lt"/>
              </a:rPr>
              <a:t>Päevakorra punkt 6 </a:t>
            </a:r>
            <a:r>
              <a:rPr lang="et-EE" sz="3200" dirty="0" smtClean="0">
                <a:solidFill>
                  <a:srgbClr val="000099"/>
                </a:solidFill>
                <a:latin typeface="+mj-lt"/>
              </a:rPr>
              <a:t>/ </a:t>
            </a:r>
            <a:r>
              <a:rPr lang="en-GB" sz="3200" dirty="0" smtClean="0">
                <a:solidFill>
                  <a:srgbClr val="000099"/>
                </a:solidFill>
                <a:latin typeface="+mj-lt"/>
              </a:rPr>
              <a:t>Agenda </a:t>
            </a:r>
            <a:r>
              <a:rPr lang="et-EE" sz="3200" dirty="0" smtClean="0">
                <a:solidFill>
                  <a:srgbClr val="000099"/>
                </a:solidFill>
                <a:latin typeface="+mj-lt"/>
              </a:rPr>
              <a:t>I</a:t>
            </a:r>
            <a:r>
              <a:rPr lang="en-GB" sz="3200" dirty="0" smtClean="0">
                <a:solidFill>
                  <a:srgbClr val="000099"/>
                </a:solidFill>
                <a:latin typeface="+mj-lt"/>
              </a:rPr>
              <a:t>tem </a:t>
            </a:r>
            <a:r>
              <a:rPr lang="et-EE" sz="3200" dirty="0" smtClean="0">
                <a:solidFill>
                  <a:srgbClr val="000099"/>
                </a:solidFill>
                <a:latin typeface="+mj-lt"/>
              </a:rPr>
              <a:t>6</a:t>
            </a:r>
            <a:r>
              <a:rPr lang="en-GB" sz="3200" dirty="0" smtClean="0">
                <a:solidFill>
                  <a:srgbClr val="000099"/>
                </a:solidFill>
                <a:latin typeface="+mj-lt"/>
              </a:rPr>
              <a:t>:</a:t>
            </a:r>
            <a:endParaRPr lang="en-GB" sz="3200" dirty="0" smtClean="0">
              <a:solidFill>
                <a:srgbClr val="000099"/>
              </a:solidFill>
              <a:latin typeface="+mj-lt"/>
              <a:cs typeface="Times New Roman" pitchFamily="18" charset="0"/>
            </a:endParaRPr>
          </a:p>
        </p:txBody>
      </p:sp>
      <p:sp>
        <p:nvSpPr>
          <p:cNvPr id="139267" name="Rectangle 1027"/>
          <p:cNvSpPr>
            <a:spLocks noGrp="1" noChangeArrowheads="1"/>
          </p:cNvSpPr>
          <p:nvPr>
            <p:ph type="body" idx="1"/>
          </p:nvPr>
        </p:nvSpPr>
        <p:spPr>
          <a:xfrm>
            <a:off x="269504" y="1722922"/>
            <a:ext cx="8388417" cy="4943692"/>
          </a:xfrm>
        </p:spPr>
        <p:txBody>
          <a:bodyPr/>
          <a:lstStyle/>
          <a:p>
            <a:pPr marL="0" indent="0" algn="just" defTabSz="914400">
              <a:spcBef>
                <a:spcPct val="0"/>
              </a:spcBef>
              <a:buNone/>
              <a:defRPr/>
            </a:pPr>
            <a:r>
              <a:rPr lang="en-US" sz="1600" b="1" dirty="0" err="1" smtClean="0">
                <a:solidFill>
                  <a:srgbClr val="0000FF"/>
                </a:solidFill>
                <a:latin typeface="+mn-lt"/>
              </a:rPr>
              <a:t>Mida</a:t>
            </a:r>
            <a:r>
              <a:rPr lang="en-US" sz="1600" b="1" dirty="0" smtClean="0">
                <a:solidFill>
                  <a:srgbClr val="0000FF"/>
                </a:solidFill>
                <a:latin typeface="+mn-lt"/>
              </a:rPr>
              <a:t> </a:t>
            </a:r>
            <a:r>
              <a:rPr lang="en-US" sz="1600" b="1" dirty="0" err="1" smtClean="0">
                <a:solidFill>
                  <a:srgbClr val="0000FF"/>
                </a:solidFill>
                <a:latin typeface="+mn-lt"/>
              </a:rPr>
              <a:t>saavad</a:t>
            </a:r>
            <a:r>
              <a:rPr lang="en-US" sz="1600" b="1" dirty="0" smtClean="0">
                <a:solidFill>
                  <a:srgbClr val="0000FF"/>
                </a:solidFill>
                <a:latin typeface="+mn-lt"/>
              </a:rPr>
              <a:t> </a:t>
            </a:r>
            <a:r>
              <a:rPr lang="en-US" sz="1600" b="1" dirty="0" err="1" smtClean="0">
                <a:solidFill>
                  <a:srgbClr val="0000FF"/>
                </a:solidFill>
                <a:latin typeface="+mn-lt"/>
              </a:rPr>
              <a:t>aktsionärid</a:t>
            </a:r>
            <a:r>
              <a:rPr lang="en-US" sz="1600" b="1" dirty="0" smtClean="0">
                <a:solidFill>
                  <a:srgbClr val="0000FF"/>
                </a:solidFill>
                <a:latin typeface="+mn-lt"/>
              </a:rPr>
              <a:t> </a:t>
            </a:r>
            <a:r>
              <a:rPr lang="en-US" sz="1600" b="1" dirty="0" err="1" smtClean="0">
                <a:solidFill>
                  <a:srgbClr val="0000FF"/>
                </a:solidFill>
                <a:latin typeface="+mn-lt"/>
              </a:rPr>
              <a:t>teha</a:t>
            </a:r>
            <a:r>
              <a:rPr lang="en-US" sz="1600" b="1" dirty="0" smtClean="0">
                <a:solidFill>
                  <a:srgbClr val="0000FF"/>
                </a:solidFill>
                <a:latin typeface="+mn-lt"/>
              </a:rPr>
              <a:t>?</a:t>
            </a:r>
            <a:r>
              <a:rPr lang="et-EE" sz="1600" b="1" dirty="0" smtClean="0">
                <a:solidFill>
                  <a:srgbClr val="0000FF"/>
                </a:solidFill>
                <a:latin typeface="+mn-lt"/>
              </a:rPr>
              <a:t> / </a:t>
            </a:r>
            <a:r>
              <a:rPr lang="en-US" sz="1600" b="1" dirty="0" smtClean="0">
                <a:solidFill>
                  <a:srgbClr val="000099"/>
                </a:solidFill>
                <a:latin typeface="+mn-lt"/>
                <a:cs typeface="Times New Roman" pitchFamily="18" charset="0"/>
              </a:rPr>
              <a:t>What can the Shareholders do?</a:t>
            </a:r>
            <a:endParaRPr lang="et-EE" sz="1600" b="1" dirty="0" smtClean="0">
              <a:solidFill>
                <a:srgbClr val="000099"/>
              </a:solidFill>
              <a:latin typeface="+mn-lt"/>
              <a:cs typeface="Times New Roman" pitchFamily="18" charset="0"/>
            </a:endParaRPr>
          </a:p>
          <a:p>
            <a:pPr marL="0" indent="0" algn="just" defTabSz="914400">
              <a:spcBef>
                <a:spcPct val="0"/>
              </a:spcBef>
              <a:buNone/>
              <a:defRPr/>
            </a:pPr>
            <a:endParaRPr lang="et-EE" sz="1600" dirty="0" smtClean="0">
              <a:solidFill>
                <a:srgbClr val="000099"/>
              </a:solidFill>
              <a:latin typeface="+mn-lt"/>
              <a:cs typeface="Times New Roman" pitchFamily="18" charset="0"/>
            </a:endParaRPr>
          </a:p>
          <a:p>
            <a:pPr eaLnBrk="1" hangingPunct="1"/>
            <a:r>
              <a:rPr lang="et-EE" sz="1600" dirty="0" smtClean="0">
                <a:solidFill>
                  <a:srgbClr val="0000FF"/>
                </a:solidFill>
                <a:latin typeface="+mn-lt"/>
              </a:rPr>
              <a:t>Teha lobby-tööd Riigikogu ja majandusministeeriumiga, küsides neilt majanduslikke põhjendusi nende ettevõttele suunatud tegevuse kohta</a:t>
            </a:r>
          </a:p>
          <a:p>
            <a:pPr eaLnBrk="1" hangingPunct="1"/>
            <a:r>
              <a:rPr lang="et-EE" sz="1600" dirty="0" smtClean="0">
                <a:solidFill>
                  <a:srgbClr val="000099"/>
                </a:solidFill>
                <a:latin typeface="+mn-lt"/>
                <a:cs typeface="Times New Roman" pitchFamily="18" charset="0"/>
              </a:rPr>
              <a:t>Lobby </a:t>
            </a:r>
            <a:r>
              <a:rPr lang="et-EE" sz="1600" dirty="0" err="1" smtClean="0">
                <a:solidFill>
                  <a:srgbClr val="000099"/>
                </a:solidFill>
                <a:latin typeface="+mn-lt"/>
                <a:cs typeface="Times New Roman" pitchFamily="18" charset="0"/>
              </a:rPr>
              <a:t>Parliament</a:t>
            </a:r>
            <a:r>
              <a:rPr lang="et-EE" sz="1600" dirty="0" smtClean="0">
                <a:solidFill>
                  <a:srgbClr val="000099"/>
                </a:solidFill>
                <a:latin typeface="+mn-lt"/>
                <a:cs typeface="Times New Roman" pitchFamily="18" charset="0"/>
              </a:rPr>
              <a:t> and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MoEC</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requesting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economic</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justifcation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for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their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actions</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that</a:t>
            </a:r>
            <a:r>
              <a:rPr lang="et-EE" sz="1600" dirty="0" smtClean="0">
                <a:solidFill>
                  <a:srgbClr val="000099"/>
                </a:solidFill>
                <a:latin typeface="+mn-lt"/>
                <a:cs typeface="Times New Roman" pitchFamily="18" charset="0"/>
              </a:rPr>
              <a:t> are aimed at </a:t>
            </a:r>
            <a:r>
              <a:rPr lang="et-EE" sz="1600" dirty="0" err="1" smtClean="0">
                <a:solidFill>
                  <a:srgbClr val="000099"/>
                </a:solidFill>
                <a:latin typeface="+mn-lt"/>
                <a:cs typeface="Times New Roman" pitchFamily="18" charset="0"/>
              </a:rPr>
              <a:t>the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company</a:t>
            </a:r>
            <a:endParaRPr lang="et-EE" sz="1600" dirty="0" smtClean="0">
              <a:solidFill>
                <a:srgbClr val="000099"/>
              </a:solidFill>
              <a:latin typeface="+mn-lt"/>
              <a:cs typeface="Times New Roman" pitchFamily="18" charset="0"/>
            </a:endParaRPr>
          </a:p>
          <a:p>
            <a:pPr eaLnBrk="1" hangingPunct="1"/>
            <a:r>
              <a:rPr lang="et-EE" sz="1600" dirty="0" smtClean="0">
                <a:solidFill>
                  <a:srgbClr val="0000FF"/>
                </a:solidFill>
                <a:latin typeface="+mn-lt"/>
              </a:rPr>
              <a:t>Kirjutada oma valitud parlamendisaadikule, peaministrile, Euroopa Parlamendi saadikule ning küsida tõestatud põhjendusi</a:t>
            </a:r>
          </a:p>
          <a:p>
            <a:pPr eaLnBrk="1" hangingPunct="1"/>
            <a:r>
              <a:rPr lang="et-EE" sz="1600" dirty="0" err="1" smtClean="0">
                <a:solidFill>
                  <a:srgbClr val="000099"/>
                </a:solidFill>
                <a:latin typeface="+mn-lt"/>
                <a:cs typeface="Times New Roman" pitchFamily="18" charset="0"/>
              </a:rPr>
              <a:t>Write</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your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MP</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Prime</a:t>
            </a:r>
            <a:r>
              <a:rPr lang="et-EE" sz="1600" dirty="0" smtClean="0">
                <a:solidFill>
                  <a:srgbClr val="000099"/>
                </a:solidFill>
                <a:latin typeface="+mn-lt"/>
                <a:cs typeface="Times New Roman" pitchFamily="18" charset="0"/>
              </a:rPr>
              <a:t> Minister, </a:t>
            </a:r>
            <a:r>
              <a:rPr lang="et-EE" sz="1600" dirty="0" err="1" smtClean="0">
                <a:solidFill>
                  <a:srgbClr val="000099"/>
                </a:solidFill>
                <a:latin typeface="+mn-lt"/>
                <a:cs typeface="Times New Roman" pitchFamily="18" charset="0"/>
              </a:rPr>
              <a:t>MEP</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Competition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Authority</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asking</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for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proven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justification</a:t>
            </a:r>
            <a:endParaRPr lang="et-EE" sz="1600" dirty="0" smtClean="0">
              <a:solidFill>
                <a:srgbClr val="000099"/>
              </a:solidFill>
              <a:latin typeface="+mn-lt"/>
              <a:cs typeface="Times New Roman" pitchFamily="18" charset="0"/>
            </a:endParaRPr>
          </a:p>
          <a:p>
            <a:pPr eaLnBrk="1" hangingPunct="1"/>
            <a:r>
              <a:rPr lang="et-EE" sz="1600" dirty="0" smtClean="0">
                <a:solidFill>
                  <a:srgbClr val="0000FF"/>
                </a:solidFill>
                <a:latin typeface="+mn-lt"/>
              </a:rPr>
              <a:t>Ühendada jõud teiste aktsionäridega pöördumisel EL Komisjoni poole </a:t>
            </a:r>
            <a:endParaRPr lang="et-EE" sz="1600" dirty="0" smtClean="0">
              <a:solidFill>
                <a:srgbClr val="000099"/>
              </a:solidFill>
              <a:latin typeface="+mn-lt"/>
              <a:cs typeface="Times New Roman" pitchFamily="18" charset="0"/>
            </a:endParaRPr>
          </a:p>
          <a:p>
            <a:pPr eaLnBrk="1" hangingPunct="1"/>
            <a:r>
              <a:rPr lang="et-EE" sz="1600" dirty="0" err="1" smtClean="0">
                <a:solidFill>
                  <a:srgbClr val="000099"/>
                </a:solidFill>
                <a:latin typeface="+mn-lt"/>
                <a:cs typeface="Times New Roman" pitchFamily="18" charset="0"/>
              </a:rPr>
              <a:t>Group</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shareholder</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action</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to</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EU</a:t>
            </a:r>
            <a:r>
              <a:rPr lang="et-EE" sz="1600" dirty="0" smtClean="0">
                <a:solidFill>
                  <a:srgbClr val="000099"/>
                </a:solidFill>
                <a:latin typeface="+mn-lt"/>
                <a:cs typeface="Times New Roman" pitchFamily="18" charset="0"/>
              </a:rPr>
              <a:t> </a:t>
            </a:r>
            <a:r>
              <a:rPr lang="et-EE" sz="1600" dirty="0" err="1" smtClean="0">
                <a:solidFill>
                  <a:srgbClr val="000099"/>
                </a:solidFill>
                <a:latin typeface="+mn-lt"/>
                <a:cs typeface="Times New Roman" pitchFamily="18" charset="0"/>
              </a:rPr>
              <a:t>Commission</a:t>
            </a:r>
            <a:endParaRPr lang="en-US" sz="1600" dirty="0" smtClean="0">
              <a:solidFill>
                <a:srgbClr val="000099"/>
              </a:solidFill>
              <a:latin typeface="+mn-lt"/>
              <a:cs typeface="Times New Roman" pitchFamily="18" charset="0"/>
            </a:endParaRPr>
          </a:p>
        </p:txBody>
      </p:sp>
      <p:sp>
        <p:nvSpPr>
          <p:cNvPr id="139269" name="Rectangle 1029"/>
          <p:cNvSpPr>
            <a:spLocks noChangeArrowheads="1"/>
          </p:cNvSpPr>
          <p:nvPr/>
        </p:nvSpPr>
        <p:spPr bwMode="auto">
          <a:xfrm>
            <a:off x="269504" y="1071563"/>
            <a:ext cx="8672366" cy="548640"/>
          </a:xfrm>
          <a:prstGeom prst="rect">
            <a:avLst/>
          </a:prstGeom>
          <a:gradFill rotWithShape="0">
            <a:gsLst>
              <a:gs pos="0">
                <a:srgbClr val="90C7FF"/>
              </a:gs>
              <a:gs pos="50000">
                <a:srgbClr val="3399FF"/>
              </a:gs>
              <a:gs pos="100000">
                <a:srgbClr val="90C7FF"/>
              </a:gs>
            </a:gsLst>
            <a:lin ang="5400000" scaled="1"/>
          </a:gradFill>
          <a:ln w="9525">
            <a:solidFill>
              <a:schemeClr val="tx1"/>
            </a:solidFill>
            <a:miter lim="800000"/>
            <a:headEnd/>
            <a:tailEnd/>
          </a:ln>
        </p:spPr>
        <p:txBody>
          <a:bodyPr wrap="none" anchor="ctr"/>
          <a:lstStyle/>
          <a:p>
            <a:pPr marL="609600" indent="-609600" algn="ctr" eaLnBrk="1" hangingPunct="1"/>
            <a:r>
              <a:rPr lang="en-US" sz="1600" dirty="0" err="1" smtClean="0">
                <a:solidFill>
                  <a:srgbClr val="000099"/>
                </a:solidFill>
                <a:latin typeface="+mn-lt"/>
                <a:cs typeface="Times New Roman" pitchFamily="18" charset="0"/>
              </a:rPr>
              <a:t>Juhatuse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ettekanne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seadusemuudatustest</a:t>
            </a:r>
            <a:r>
              <a:rPr lang="en-US" sz="1600" dirty="0" smtClean="0">
                <a:solidFill>
                  <a:srgbClr val="000099"/>
                </a:solidFill>
                <a:latin typeface="+mn-lt"/>
                <a:cs typeface="Times New Roman" pitchFamily="18" charset="0"/>
              </a:rPr>
              <a:t> ja </a:t>
            </a:r>
            <a:r>
              <a:rPr lang="en-US" sz="1600" dirty="0" err="1" smtClean="0">
                <a:solidFill>
                  <a:srgbClr val="000099"/>
                </a:solidFill>
                <a:latin typeface="+mn-lt"/>
                <a:cs typeface="Times New Roman" pitchFamily="18" charset="0"/>
              </a:rPr>
              <a:t>nende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mõjust</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tariifi</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kinnitamise</a:t>
            </a:r>
            <a:r>
              <a:rPr lang="en-US" sz="1600" dirty="0" smtClean="0">
                <a:solidFill>
                  <a:srgbClr val="000099"/>
                </a:solidFill>
                <a:latin typeface="+mn-lt"/>
                <a:cs typeface="Times New Roman" pitchFamily="18" charset="0"/>
              </a:rPr>
              <a:t> </a:t>
            </a:r>
            <a:r>
              <a:rPr lang="en-US" sz="1600" dirty="0" err="1" smtClean="0">
                <a:solidFill>
                  <a:srgbClr val="000099"/>
                </a:solidFill>
                <a:latin typeface="+mn-lt"/>
                <a:cs typeface="Times New Roman" pitchFamily="18" charset="0"/>
              </a:rPr>
              <a:t>mehhanismile</a:t>
            </a:r>
            <a:r>
              <a:rPr lang="en-US" sz="1600" dirty="0" smtClean="0">
                <a:solidFill>
                  <a:srgbClr val="000099"/>
                </a:solidFill>
                <a:latin typeface="+mn-lt"/>
                <a:cs typeface="Times New Roman" pitchFamily="18" charset="0"/>
              </a:rPr>
              <a:t> / </a:t>
            </a:r>
            <a:endParaRPr lang="et-EE" sz="1600" dirty="0" smtClean="0">
              <a:solidFill>
                <a:srgbClr val="000099"/>
              </a:solidFill>
              <a:latin typeface="+mn-lt"/>
              <a:cs typeface="Times New Roman" pitchFamily="18" charset="0"/>
            </a:endParaRPr>
          </a:p>
          <a:p>
            <a:pPr marL="609600" indent="-609600" algn="ctr" eaLnBrk="1" hangingPunct="1"/>
            <a:r>
              <a:rPr lang="en-US" sz="1600" dirty="0" smtClean="0">
                <a:solidFill>
                  <a:srgbClr val="000099"/>
                </a:solidFill>
                <a:latin typeface="+mn-lt"/>
                <a:cs typeface="Times New Roman" pitchFamily="18" charset="0"/>
              </a:rPr>
              <a:t>Management Board’s presentation on the change of law and its impact on the tariff approval mechanism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027"/>
          <p:cNvSpPr txBox="1">
            <a:spLocks noChangeArrowheads="1"/>
          </p:cNvSpPr>
          <p:nvPr/>
        </p:nvSpPr>
        <p:spPr bwMode="auto">
          <a:xfrm>
            <a:off x="1295400" y="2895600"/>
            <a:ext cx="7086600" cy="1662113"/>
          </a:xfrm>
          <a:prstGeom prst="rect">
            <a:avLst/>
          </a:prstGeom>
          <a:noFill/>
          <a:ln w="9525">
            <a:noFill/>
            <a:miter lim="800000"/>
            <a:headEnd/>
            <a:tailEnd/>
          </a:ln>
        </p:spPr>
        <p:txBody>
          <a:bodyPr>
            <a:spAutoFit/>
          </a:bodyPr>
          <a:lstStyle/>
          <a:p>
            <a:pPr algn="ctr"/>
            <a:r>
              <a:rPr lang="et-EE" sz="2800" dirty="0">
                <a:solidFill>
                  <a:srgbClr val="0000FF"/>
                </a:solidFill>
                <a:latin typeface="+mn-lt"/>
              </a:rPr>
              <a:t>Kas on </a:t>
            </a:r>
            <a:r>
              <a:rPr lang="et-EE" sz="2800" dirty="0" smtClean="0">
                <a:solidFill>
                  <a:srgbClr val="0000FF"/>
                </a:solidFill>
                <a:latin typeface="+mn-lt"/>
              </a:rPr>
              <a:t>küsimusi, palun?</a:t>
            </a:r>
            <a:endParaRPr lang="et-EE" sz="2800" dirty="0">
              <a:solidFill>
                <a:srgbClr val="0000FF"/>
              </a:solidFill>
              <a:latin typeface="+mn-lt"/>
            </a:endParaRPr>
          </a:p>
          <a:p>
            <a:pPr algn="ctr"/>
            <a:endParaRPr lang="et-EE" sz="2800" dirty="0">
              <a:solidFill>
                <a:srgbClr val="000099"/>
              </a:solidFill>
              <a:latin typeface="+mn-lt"/>
            </a:endParaRPr>
          </a:p>
          <a:p>
            <a:pPr algn="ctr"/>
            <a:r>
              <a:rPr lang="et-EE" sz="2800" dirty="0" err="1">
                <a:solidFill>
                  <a:srgbClr val="000099"/>
                </a:solidFill>
                <a:latin typeface="+mn-lt"/>
              </a:rPr>
              <a:t>Questions</a:t>
            </a:r>
            <a:r>
              <a:rPr lang="et-EE" sz="2800" dirty="0">
                <a:solidFill>
                  <a:srgbClr val="000099"/>
                </a:solidFill>
                <a:latin typeface="+mn-lt"/>
              </a:rPr>
              <a:t>?</a:t>
            </a:r>
          </a:p>
          <a:p>
            <a:endParaRPr lang="et-EE" sz="1800" dirty="0">
              <a:latin typeface="+mn-lt"/>
            </a:endParaRPr>
          </a:p>
        </p:txBody>
      </p:sp>
      <p:sp>
        <p:nvSpPr>
          <p:cNvPr id="38916" name="Line 1028"/>
          <p:cNvSpPr>
            <a:spLocks noChangeShapeType="1"/>
          </p:cNvSpPr>
          <p:nvPr/>
        </p:nvSpPr>
        <p:spPr bwMode="auto">
          <a:xfrm>
            <a:off x="1143000" y="3657600"/>
            <a:ext cx="6934200" cy="0"/>
          </a:xfrm>
          <a:prstGeom prst="line">
            <a:avLst/>
          </a:prstGeom>
          <a:noFill/>
          <a:ln w="9525">
            <a:solidFill>
              <a:schemeClr val="tx1"/>
            </a:solidFill>
            <a:round/>
            <a:headEnd/>
            <a:tailEnd/>
          </a:ln>
        </p:spPr>
        <p:txBody>
          <a:bodyPr/>
          <a:lstStyle/>
          <a:p>
            <a:endParaRPr lang="et-E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066800" y="2643188"/>
            <a:ext cx="7086600" cy="3632200"/>
          </a:xfrm>
          <a:prstGeom prst="rect">
            <a:avLst/>
          </a:prstGeom>
          <a:noFill/>
          <a:ln w="9525">
            <a:noFill/>
            <a:miter lim="800000"/>
            <a:headEnd/>
            <a:tailEnd/>
          </a:ln>
        </p:spPr>
        <p:txBody>
          <a:bodyPr>
            <a:spAutoFit/>
          </a:bodyPr>
          <a:lstStyle/>
          <a:p>
            <a:pPr algn="ctr"/>
            <a:endParaRPr lang="et-EE" sz="2800" dirty="0">
              <a:solidFill>
                <a:srgbClr val="000099"/>
              </a:solidFill>
              <a:latin typeface="+mn-lt"/>
            </a:endParaRPr>
          </a:p>
          <a:p>
            <a:pPr algn="ctr"/>
            <a:r>
              <a:rPr lang="et-EE" sz="2800" dirty="0">
                <a:solidFill>
                  <a:srgbClr val="0000FF"/>
                </a:solidFill>
                <a:latin typeface="+mn-lt"/>
              </a:rPr>
              <a:t>Täname tähelepanu eest!</a:t>
            </a:r>
            <a:r>
              <a:rPr lang="et-EE" sz="2800" dirty="0">
                <a:solidFill>
                  <a:srgbClr val="000099"/>
                </a:solidFill>
                <a:latin typeface="+mn-lt"/>
              </a:rPr>
              <a:t> </a:t>
            </a:r>
          </a:p>
          <a:p>
            <a:pPr algn="ctr"/>
            <a:endParaRPr lang="et-EE" sz="2800" dirty="0">
              <a:solidFill>
                <a:srgbClr val="000099"/>
              </a:solidFill>
              <a:latin typeface="+mn-lt"/>
            </a:endParaRPr>
          </a:p>
          <a:p>
            <a:pPr algn="ctr"/>
            <a:r>
              <a:rPr lang="et-EE" sz="2800" dirty="0" err="1">
                <a:solidFill>
                  <a:srgbClr val="000099"/>
                </a:solidFill>
                <a:latin typeface="+mn-lt"/>
              </a:rPr>
              <a:t>Thank</a:t>
            </a:r>
            <a:r>
              <a:rPr lang="et-EE" sz="2800" dirty="0">
                <a:solidFill>
                  <a:srgbClr val="000099"/>
                </a:solidFill>
                <a:latin typeface="+mn-lt"/>
              </a:rPr>
              <a:t> </a:t>
            </a:r>
            <a:r>
              <a:rPr lang="et-EE" sz="2800" dirty="0" err="1">
                <a:solidFill>
                  <a:srgbClr val="000099"/>
                </a:solidFill>
                <a:latin typeface="+mn-lt"/>
              </a:rPr>
              <a:t>you</a:t>
            </a:r>
            <a:r>
              <a:rPr lang="et-EE" sz="2800" dirty="0">
                <a:solidFill>
                  <a:srgbClr val="000099"/>
                </a:solidFill>
                <a:latin typeface="+mn-lt"/>
              </a:rPr>
              <a:t>!</a:t>
            </a:r>
          </a:p>
          <a:p>
            <a:endParaRPr lang="et-EE" sz="2800" dirty="0">
              <a:latin typeface="+mn-lt"/>
            </a:endParaRPr>
          </a:p>
          <a:p>
            <a:r>
              <a:rPr lang="et-EE" sz="1800" dirty="0">
                <a:latin typeface="+mn-lt"/>
              </a:rPr>
              <a:t>AS Tallinna Vesi</a:t>
            </a:r>
          </a:p>
          <a:p>
            <a:r>
              <a:rPr lang="et-EE" sz="1800" dirty="0">
                <a:latin typeface="+mn-lt"/>
              </a:rPr>
              <a:t>Ädala 10</a:t>
            </a:r>
          </a:p>
          <a:p>
            <a:r>
              <a:rPr lang="et-EE" sz="1800" dirty="0">
                <a:latin typeface="+mn-lt"/>
              </a:rPr>
              <a:t>Tel: +372 </a:t>
            </a:r>
            <a:r>
              <a:rPr lang="et-EE" sz="1800" dirty="0" smtClean="0">
                <a:latin typeface="+mn-lt"/>
              </a:rPr>
              <a:t>62 </a:t>
            </a:r>
            <a:r>
              <a:rPr lang="et-EE" sz="1800" dirty="0" err="1" smtClean="0">
                <a:latin typeface="+mn-lt"/>
              </a:rPr>
              <a:t>62</a:t>
            </a:r>
            <a:r>
              <a:rPr lang="et-EE" sz="1800" dirty="0" smtClean="0">
                <a:latin typeface="+mn-lt"/>
              </a:rPr>
              <a:t> </a:t>
            </a:r>
            <a:r>
              <a:rPr lang="et-EE" sz="1800" dirty="0">
                <a:latin typeface="+mn-lt"/>
              </a:rPr>
              <a:t>200</a:t>
            </a:r>
          </a:p>
          <a:p>
            <a:r>
              <a:rPr lang="et-EE" sz="1800" dirty="0" smtClean="0">
                <a:latin typeface="+mn-lt"/>
              </a:rPr>
              <a:t>E-post: </a:t>
            </a:r>
            <a:r>
              <a:rPr lang="et-EE" sz="1800" dirty="0" err="1">
                <a:latin typeface="+mn-lt"/>
                <a:hlinkClick r:id="rId3"/>
              </a:rPr>
              <a:t>tvesi@tvesi.ee</a:t>
            </a:r>
            <a:r>
              <a:rPr lang="et-EE" sz="1800" dirty="0">
                <a:latin typeface="+mn-lt"/>
              </a:rPr>
              <a:t> </a:t>
            </a:r>
          </a:p>
          <a:p>
            <a:r>
              <a:rPr lang="et-EE" sz="1800" dirty="0" err="1">
                <a:latin typeface="+mn-lt"/>
                <a:hlinkClick r:id="rId4"/>
              </a:rPr>
              <a:t>www.tallinnavesi.ee</a:t>
            </a:r>
            <a:r>
              <a:rPr lang="et-EE" sz="1800" dirty="0">
                <a:latin typeface="+mn-lt"/>
              </a:rPr>
              <a:t> </a:t>
            </a:r>
          </a:p>
        </p:txBody>
      </p:sp>
      <p:sp>
        <p:nvSpPr>
          <p:cNvPr id="39940" name="Line 4"/>
          <p:cNvSpPr>
            <a:spLocks noChangeShapeType="1"/>
          </p:cNvSpPr>
          <p:nvPr/>
        </p:nvSpPr>
        <p:spPr bwMode="auto">
          <a:xfrm>
            <a:off x="1143000" y="3657600"/>
            <a:ext cx="6934200" cy="0"/>
          </a:xfrm>
          <a:prstGeom prst="line">
            <a:avLst/>
          </a:prstGeom>
          <a:noFill/>
          <a:ln w="9525">
            <a:solidFill>
              <a:schemeClr val="tx1"/>
            </a:solidFill>
            <a:round/>
            <a:headEnd/>
            <a:tailEnd/>
          </a:ln>
        </p:spPr>
        <p:txBody>
          <a:bodyPr/>
          <a:lstStyle/>
          <a:p>
            <a:endParaRPr lang="et-E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0" y="1259440"/>
            <a:ext cx="9001125" cy="5384248"/>
          </a:xfrm>
        </p:spPr>
        <p:txBody>
          <a:bodyPr/>
          <a:lstStyle/>
          <a:p>
            <a:pPr algn="ctr" eaLnBrk="1" hangingPunct="1">
              <a:buFont typeface="Wingdings" pitchFamily="2" charset="2"/>
              <a:buNone/>
              <a:defRPr/>
            </a:pPr>
            <a:r>
              <a:rPr lang="et-EE" sz="2000" dirty="0" smtClean="0">
                <a:solidFill>
                  <a:srgbClr val="0000FF"/>
                </a:solidFill>
                <a:ea typeface="+mj-ea"/>
                <a:cs typeface="+mj-cs"/>
              </a:rPr>
              <a:t>Tasakaalustatud strateegilised eesmärgid – kõik huvigrupid</a:t>
            </a:r>
            <a:endParaRPr lang="en-GB" sz="2000" dirty="0" smtClean="0">
              <a:solidFill>
                <a:srgbClr val="0000FF"/>
              </a:solidFill>
              <a:ea typeface="+mj-ea"/>
              <a:cs typeface="+mj-cs"/>
            </a:endParaRPr>
          </a:p>
          <a:p>
            <a:pPr algn="ctr" eaLnBrk="1" hangingPunct="1">
              <a:buFont typeface="Wingdings" pitchFamily="2" charset="2"/>
              <a:buNone/>
              <a:defRPr/>
            </a:pPr>
            <a:r>
              <a:rPr lang="et-EE" sz="2000" dirty="0" err="1" smtClean="0">
                <a:solidFill>
                  <a:srgbClr val="000099"/>
                </a:solidFill>
              </a:rPr>
              <a:t>Balanced</a:t>
            </a:r>
            <a:r>
              <a:rPr lang="et-EE" sz="2000" dirty="0" smtClean="0">
                <a:solidFill>
                  <a:srgbClr val="000099"/>
                </a:solidFill>
              </a:rPr>
              <a:t> </a:t>
            </a:r>
            <a:r>
              <a:rPr lang="et-EE" sz="2000" dirty="0" err="1" smtClean="0">
                <a:solidFill>
                  <a:srgbClr val="000099"/>
                </a:solidFill>
              </a:rPr>
              <a:t>Strategic</a:t>
            </a:r>
            <a:r>
              <a:rPr lang="en-GB" sz="2000" dirty="0" smtClean="0">
                <a:solidFill>
                  <a:srgbClr val="000099"/>
                </a:solidFill>
              </a:rPr>
              <a:t> Objectives</a:t>
            </a:r>
            <a:r>
              <a:rPr lang="et-EE" sz="2000" dirty="0" smtClean="0">
                <a:solidFill>
                  <a:srgbClr val="000099"/>
                </a:solidFill>
              </a:rPr>
              <a:t> – All </a:t>
            </a:r>
            <a:r>
              <a:rPr lang="et-EE" sz="2000" dirty="0" err="1" smtClean="0">
                <a:solidFill>
                  <a:srgbClr val="000099"/>
                </a:solidFill>
              </a:rPr>
              <a:t>Stakeholders</a:t>
            </a:r>
            <a:endParaRPr lang="et-EE" sz="2000" dirty="0" smtClean="0">
              <a:solidFill>
                <a:srgbClr val="000099"/>
              </a:solidFill>
            </a:endParaRPr>
          </a:p>
        </p:txBody>
      </p:sp>
      <p:sp>
        <p:nvSpPr>
          <p:cNvPr id="5123" name="Rectangle 3"/>
          <p:cNvSpPr>
            <a:spLocks noGrp="1" noChangeArrowheads="1"/>
          </p:cNvSpPr>
          <p:nvPr>
            <p:ph type="title"/>
          </p:nvPr>
        </p:nvSpPr>
        <p:spPr>
          <a:xfrm>
            <a:off x="152603" y="616502"/>
            <a:ext cx="8643938" cy="642938"/>
          </a:xfrm>
          <a:noFill/>
        </p:spPr>
        <p:txBody>
          <a:bodyPr/>
          <a:lstStyle/>
          <a:p>
            <a:pPr eaLnBrk="1" hangingPunct="1"/>
            <a:r>
              <a:rPr lang="et-EE" sz="3100" dirty="0" err="1" smtClean="0">
                <a:solidFill>
                  <a:srgbClr val="0000FF"/>
                </a:solidFill>
                <a:ea typeface="+mj-ea"/>
              </a:rPr>
              <a:t>2010.a</a:t>
            </a:r>
            <a:r>
              <a:rPr lang="et-EE" sz="3100" dirty="0" smtClean="0">
                <a:solidFill>
                  <a:srgbClr val="0000FF"/>
                </a:solidFill>
                <a:ea typeface="+mj-ea"/>
              </a:rPr>
              <a:t> tähtsündmused </a:t>
            </a:r>
            <a:r>
              <a:rPr lang="et-EE" sz="3100" dirty="0" smtClean="0">
                <a:solidFill>
                  <a:srgbClr val="000099"/>
                </a:solidFill>
              </a:rPr>
              <a:t>/ </a:t>
            </a:r>
            <a:r>
              <a:rPr lang="en-GB" sz="3100" dirty="0" smtClean="0">
                <a:solidFill>
                  <a:srgbClr val="000099"/>
                </a:solidFill>
              </a:rPr>
              <a:t>Highlights of the year 2</a:t>
            </a:r>
            <a:r>
              <a:rPr lang="et-EE" sz="3100" dirty="0" smtClean="0">
                <a:solidFill>
                  <a:srgbClr val="000099"/>
                </a:solidFill>
              </a:rPr>
              <a:t>010 </a:t>
            </a:r>
            <a:endParaRPr lang="en-GB" sz="3100" dirty="0" smtClean="0">
              <a:solidFill>
                <a:srgbClr val="000099"/>
              </a:solidFill>
            </a:endParaRPr>
          </a:p>
        </p:txBody>
      </p:sp>
      <p:sp>
        <p:nvSpPr>
          <p:cNvPr id="173060" name="AutoShape 4"/>
          <p:cNvSpPr>
            <a:spLocks noChangeArrowheads="1"/>
          </p:cNvSpPr>
          <p:nvPr/>
        </p:nvSpPr>
        <p:spPr bwMode="auto">
          <a:xfrm>
            <a:off x="1799623" y="2101174"/>
            <a:ext cx="5350196" cy="1050588"/>
          </a:xfrm>
          <a:prstGeom prst="triangle">
            <a:avLst>
              <a:gd name="adj" fmla="val 50000"/>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eaLnBrk="1" hangingPunct="1">
              <a:lnSpc>
                <a:spcPct val="90000"/>
              </a:lnSpc>
              <a:spcBef>
                <a:spcPct val="20000"/>
              </a:spcBef>
              <a:buClr>
                <a:schemeClr val="accent2"/>
              </a:buClr>
              <a:buFont typeface="Wingdings" pitchFamily="2" charset="2"/>
              <a:buNone/>
            </a:pPr>
            <a:r>
              <a:rPr lang="en-GB" dirty="0">
                <a:solidFill>
                  <a:schemeClr val="bg1"/>
                </a:solidFill>
                <a:latin typeface="+mn-lt"/>
              </a:rPr>
              <a:t>To Deliver </a:t>
            </a:r>
            <a:endParaRPr lang="et-EE" dirty="0">
              <a:solidFill>
                <a:schemeClr val="bg1"/>
              </a:solidFill>
              <a:latin typeface="+mn-lt"/>
            </a:endParaRPr>
          </a:p>
          <a:p>
            <a:pPr algn="ctr" eaLnBrk="1" hangingPunct="1">
              <a:lnSpc>
                <a:spcPct val="90000"/>
              </a:lnSpc>
              <a:spcBef>
                <a:spcPct val="20000"/>
              </a:spcBef>
              <a:buClr>
                <a:schemeClr val="accent2"/>
              </a:buClr>
              <a:buFont typeface="Wingdings" pitchFamily="2" charset="2"/>
              <a:buNone/>
            </a:pPr>
            <a:r>
              <a:rPr lang="en-GB" dirty="0">
                <a:solidFill>
                  <a:schemeClr val="bg1"/>
                </a:solidFill>
                <a:latin typeface="+mn-lt"/>
              </a:rPr>
              <a:t>Shareholder value</a:t>
            </a:r>
          </a:p>
        </p:txBody>
      </p:sp>
      <p:sp>
        <p:nvSpPr>
          <p:cNvPr id="173061" name="Rectangle 5"/>
          <p:cNvSpPr>
            <a:spLocks noChangeArrowheads="1"/>
          </p:cNvSpPr>
          <p:nvPr/>
        </p:nvSpPr>
        <p:spPr bwMode="auto">
          <a:xfrm>
            <a:off x="2178995" y="3258766"/>
            <a:ext cx="1332690" cy="2003898"/>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r>
              <a:rPr lang="en-GB" dirty="0">
                <a:solidFill>
                  <a:schemeClr val="bg1"/>
                </a:solidFill>
                <a:latin typeface="+mn-lt"/>
              </a:rPr>
              <a:t>To Achieve </a:t>
            </a:r>
          </a:p>
          <a:p>
            <a:pPr algn="ctr" defTabSz="828675" eaLnBrk="1" hangingPunct="1">
              <a:lnSpc>
                <a:spcPct val="90000"/>
              </a:lnSpc>
              <a:spcBef>
                <a:spcPct val="20000"/>
              </a:spcBef>
              <a:buClr>
                <a:schemeClr val="accent2"/>
              </a:buClr>
              <a:buFont typeface="Wingdings" pitchFamily="2" charset="2"/>
              <a:buNone/>
            </a:pPr>
            <a:r>
              <a:rPr lang="en-GB" dirty="0">
                <a:solidFill>
                  <a:schemeClr val="bg1"/>
                </a:solidFill>
                <a:latin typeface="+mn-lt"/>
              </a:rPr>
              <a:t>Customer </a:t>
            </a:r>
          </a:p>
          <a:p>
            <a:pPr algn="ctr" defTabSz="828675" eaLnBrk="1" hangingPunct="1">
              <a:lnSpc>
                <a:spcPct val="90000"/>
              </a:lnSpc>
              <a:spcBef>
                <a:spcPct val="20000"/>
              </a:spcBef>
              <a:buClr>
                <a:schemeClr val="accent2"/>
              </a:buClr>
              <a:buFont typeface="Wingdings" pitchFamily="2" charset="2"/>
              <a:buNone/>
            </a:pPr>
            <a:r>
              <a:rPr lang="en-GB" dirty="0">
                <a:solidFill>
                  <a:schemeClr val="bg1"/>
                </a:solidFill>
                <a:latin typeface="+mn-lt"/>
              </a:rPr>
              <a:t>Service </a:t>
            </a:r>
          </a:p>
          <a:p>
            <a:pPr algn="ctr" defTabSz="828675" eaLnBrk="1" hangingPunct="1">
              <a:lnSpc>
                <a:spcPct val="90000"/>
              </a:lnSpc>
              <a:spcBef>
                <a:spcPct val="20000"/>
              </a:spcBef>
              <a:buClr>
                <a:schemeClr val="accent2"/>
              </a:buClr>
              <a:buFont typeface="Wingdings" pitchFamily="2" charset="2"/>
              <a:buNone/>
            </a:pPr>
            <a:r>
              <a:rPr lang="en-GB" dirty="0">
                <a:solidFill>
                  <a:schemeClr val="bg1"/>
                </a:solidFill>
                <a:latin typeface="+mn-lt"/>
              </a:rPr>
              <a:t>Excellence</a:t>
            </a:r>
            <a:r>
              <a:rPr lang="en-GB" dirty="0">
                <a:latin typeface="+mn-lt"/>
              </a:rPr>
              <a:t> </a:t>
            </a:r>
            <a:endParaRPr lang="en-GB" dirty="0">
              <a:latin typeface="+mn-lt"/>
              <a:cs typeface="Arial" charset="0"/>
            </a:endParaRPr>
          </a:p>
        </p:txBody>
      </p:sp>
      <p:sp>
        <p:nvSpPr>
          <p:cNvPr id="173062" name="Rectangle 6"/>
          <p:cNvSpPr>
            <a:spLocks noChangeArrowheads="1"/>
          </p:cNvSpPr>
          <p:nvPr/>
        </p:nvSpPr>
        <p:spPr bwMode="auto">
          <a:xfrm>
            <a:off x="3764604" y="3258766"/>
            <a:ext cx="1381328" cy="2003898"/>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a:lnSpc>
                <a:spcPct val="90000"/>
              </a:lnSpc>
              <a:spcBef>
                <a:spcPct val="20000"/>
              </a:spcBef>
              <a:buClr>
                <a:schemeClr val="accent2"/>
              </a:buClr>
            </a:pPr>
            <a:r>
              <a:rPr lang="en-GB" dirty="0">
                <a:solidFill>
                  <a:schemeClr val="bg1"/>
                </a:solidFill>
                <a:latin typeface="+mn-lt"/>
              </a:rPr>
              <a:t>To Achieve </a:t>
            </a:r>
          </a:p>
          <a:p>
            <a:pPr algn="ctr" defTabSz="828675">
              <a:lnSpc>
                <a:spcPct val="90000"/>
              </a:lnSpc>
              <a:spcBef>
                <a:spcPct val="20000"/>
              </a:spcBef>
              <a:buClr>
                <a:schemeClr val="accent2"/>
              </a:buClr>
            </a:pPr>
            <a:r>
              <a:rPr lang="en-GB" dirty="0">
                <a:solidFill>
                  <a:schemeClr val="bg1"/>
                </a:solidFill>
                <a:latin typeface="+mn-lt"/>
              </a:rPr>
              <a:t>Operational </a:t>
            </a:r>
          </a:p>
          <a:p>
            <a:pPr algn="ctr" defTabSz="828675">
              <a:lnSpc>
                <a:spcPct val="90000"/>
              </a:lnSpc>
              <a:spcBef>
                <a:spcPct val="20000"/>
              </a:spcBef>
              <a:buClr>
                <a:schemeClr val="accent2"/>
              </a:buClr>
            </a:pPr>
            <a:r>
              <a:rPr lang="en-GB" dirty="0">
                <a:solidFill>
                  <a:schemeClr val="bg1"/>
                </a:solidFill>
                <a:latin typeface="+mn-lt"/>
              </a:rPr>
              <a:t>Excellence </a:t>
            </a:r>
          </a:p>
        </p:txBody>
      </p:sp>
      <p:sp>
        <p:nvSpPr>
          <p:cNvPr id="173063" name="Rectangle 7"/>
          <p:cNvSpPr>
            <a:spLocks noChangeArrowheads="1"/>
          </p:cNvSpPr>
          <p:nvPr/>
        </p:nvSpPr>
        <p:spPr bwMode="auto">
          <a:xfrm>
            <a:off x="5384379" y="3258766"/>
            <a:ext cx="1220696" cy="2003898"/>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r>
              <a:rPr lang="en-GB" dirty="0">
                <a:solidFill>
                  <a:schemeClr val="bg1"/>
                </a:solidFill>
                <a:latin typeface="+mn-lt"/>
              </a:rPr>
              <a:t>To Grow the Activity of the Company </a:t>
            </a:r>
          </a:p>
        </p:txBody>
      </p:sp>
      <p:sp>
        <p:nvSpPr>
          <p:cNvPr id="9" name="Rectangle 7"/>
          <p:cNvSpPr>
            <a:spLocks noChangeArrowheads="1"/>
          </p:cNvSpPr>
          <p:nvPr/>
        </p:nvSpPr>
        <p:spPr bwMode="auto">
          <a:xfrm>
            <a:off x="1964979" y="5398849"/>
            <a:ext cx="5000008" cy="603116"/>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a:lnSpc>
                <a:spcPct val="90000"/>
              </a:lnSpc>
              <a:spcBef>
                <a:spcPct val="20000"/>
              </a:spcBef>
              <a:buClr>
                <a:schemeClr val="accent2"/>
              </a:buClr>
            </a:pPr>
            <a:r>
              <a:rPr lang="en-GB" dirty="0">
                <a:solidFill>
                  <a:schemeClr val="bg1"/>
                </a:solidFill>
                <a:latin typeface="+mn-lt"/>
              </a:rPr>
              <a:t>People – Committed, Creative and Customer-focussed Team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063" y="470825"/>
            <a:ext cx="8715375" cy="934797"/>
          </a:xfrm>
        </p:spPr>
        <p:txBody>
          <a:bodyPr/>
          <a:lstStyle/>
          <a:p>
            <a:pPr eaLnBrk="1" hangingPunct="1"/>
            <a:r>
              <a:rPr lang="et-EE" sz="3100" dirty="0" err="1" smtClean="0">
                <a:solidFill>
                  <a:srgbClr val="0000FF"/>
                </a:solidFill>
              </a:rPr>
              <a:t>2010.a</a:t>
            </a:r>
            <a:r>
              <a:rPr lang="et-EE" sz="3100" dirty="0" smtClean="0">
                <a:solidFill>
                  <a:srgbClr val="0000FF"/>
                </a:solidFill>
              </a:rPr>
              <a:t> tähtsündmused </a:t>
            </a:r>
            <a:r>
              <a:rPr lang="et-EE" sz="3100" dirty="0" smtClean="0">
                <a:solidFill>
                  <a:srgbClr val="000099"/>
                </a:solidFill>
              </a:rPr>
              <a:t>/ </a:t>
            </a:r>
            <a:r>
              <a:rPr lang="en-GB" sz="3100" dirty="0" smtClean="0">
                <a:solidFill>
                  <a:srgbClr val="000099"/>
                </a:solidFill>
              </a:rPr>
              <a:t>Highlights of the year 2</a:t>
            </a:r>
            <a:r>
              <a:rPr lang="et-EE" sz="3100" dirty="0" smtClean="0">
                <a:solidFill>
                  <a:srgbClr val="000099"/>
                </a:solidFill>
              </a:rPr>
              <a:t>010 </a:t>
            </a:r>
            <a:endParaRPr lang="en-GB" sz="3100" dirty="0" smtClean="0">
              <a:solidFill>
                <a:srgbClr val="FF0000"/>
              </a:solidFill>
            </a:endParaRPr>
          </a:p>
        </p:txBody>
      </p:sp>
      <p:sp>
        <p:nvSpPr>
          <p:cNvPr id="7171" name="Rectangle 3"/>
          <p:cNvSpPr>
            <a:spLocks noGrp="1" noChangeArrowheads="1"/>
          </p:cNvSpPr>
          <p:nvPr>
            <p:ph type="body" idx="1"/>
          </p:nvPr>
        </p:nvSpPr>
        <p:spPr>
          <a:xfrm>
            <a:off x="214313" y="1314551"/>
            <a:ext cx="8501062" cy="5304324"/>
          </a:xfrm>
        </p:spPr>
        <p:txBody>
          <a:bodyPr/>
          <a:lstStyle/>
          <a:p>
            <a:pPr eaLnBrk="1" hangingPunct="1">
              <a:spcBef>
                <a:spcPts val="0"/>
              </a:spcBef>
              <a:defRPr/>
            </a:pPr>
            <a:r>
              <a:rPr lang="et-EE" sz="2000" dirty="0" smtClean="0">
                <a:solidFill>
                  <a:srgbClr val="0000FF"/>
                </a:solidFill>
                <a:ea typeface="+mj-ea"/>
                <a:cs typeface="+mj-cs"/>
              </a:rPr>
              <a:t>Kvaliteetne klienditeenindus</a:t>
            </a:r>
            <a:r>
              <a:rPr lang="en-GB" sz="2000" dirty="0" smtClean="0">
                <a:solidFill>
                  <a:srgbClr val="0000FF"/>
                </a:solidFill>
                <a:ea typeface="+mj-ea"/>
                <a:cs typeface="+mj-cs"/>
              </a:rPr>
              <a:t> </a:t>
            </a:r>
            <a:endParaRPr lang="et-EE" sz="2000" dirty="0" smtClean="0">
              <a:solidFill>
                <a:srgbClr val="0000FF"/>
              </a:solidFill>
              <a:ea typeface="+mj-ea"/>
              <a:cs typeface="+mj-cs"/>
            </a:endParaRPr>
          </a:p>
          <a:p>
            <a:pPr eaLnBrk="1" hangingPunct="1">
              <a:spcBef>
                <a:spcPts val="0"/>
              </a:spcBef>
              <a:defRPr/>
            </a:pPr>
            <a:r>
              <a:rPr lang="et-EE" sz="2000" dirty="0" err="1" smtClean="0">
                <a:solidFill>
                  <a:srgbClr val="000099"/>
                </a:solidFill>
              </a:rPr>
              <a:t>High</a:t>
            </a:r>
            <a:r>
              <a:rPr lang="et-EE" sz="2000" dirty="0" smtClean="0">
                <a:solidFill>
                  <a:srgbClr val="000099"/>
                </a:solidFill>
              </a:rPr>
              <a:t> </a:t>
            </a:r>
            <a:r>
              <a:rPr lang="et-EE" sz="2000" dirty="0" err="1" smtClean="0">
                <a:solidFill>
                  <a:srgbClr val="000099"/>
                </a:solidFill>
              </a:rPr>
              <a:t>Quality</a:t>
            </a:r>
            <a:r>
              <a:rPr lang="et-EE" sz="2000" dirty="0" smtClean="0">
                <a:solidFill>
                  <a:srgbClr val="000099"/>
                </a:solidFill>
              </a:rPr>
              <a:t> </a:t>
            </a:r>
            <a:r>
              <a:rPr lang="et-EE" sz="2000" dirty="0" err="1" smtClean="0">
                <a:solidFill>
                  <a:srgbClr val="000099"/>
                </a:solidFill>
              </a:rPr>
              <a:t>Customer</a:t>
            </a:r>
            <a:r>
              <a:rPr lang="et-EE" sz="2000" dirty="0" smtClean="0">
                <a:solidFill>
                  <a:srgbClr val="000099"/>
                </a:solidFill>
              </a:rPr>
              <a:t> Service</a:t>
            </a:r>
          </a:p>
          <a:p>
            <a:pPr lvl="1" eaLnBrk="1" hangingPunct="1">
              <a:spcBef>
                <a:spcPts val="0"/>
              </a:spcBef>
              <a:defRPr/>
            </a:pPr>
            <a:r>
              <a:rPr lang="et-EE" sz="1600" dirty="0" err="1" smtClean="0">
                <a:solidFill>
                  <a:srgbClr val="0000FF"/>
                </a:solidFill>
              </a:rPr>
              <a:t>100-punkti</a:t>
            </a:r>
            <a:r>
              <a:rPr lang="et-EE" sz="1600" dirty="0" smtClean="0">
                <a:solidFill>
                  <a:srgbClr val="0000FF"/>
                </a:solidFill>
              </a:rPr>
              <a:t> skaalal oli kliendirahulolu Ettevõttega 73 punkti klientide seas ja 71 punkti lõpptarbijate seas    </a:t>
            </a:r>
          </a:p>
          <a:p>
            <a:pPr lvl="1" eaLnBrk="1" hangingPunct="1">
              <a:spcBef>
                <a:spcPts val="0"/>
              </a:spcBef>
              <a:defRPr/>
            </a:pPr>
            <a:r>
              <a:rPr lang="et-EE" sz="1600" dirty="0" err="1" smtClean="0">
                <a:solidFill>
                  <a:srgbClr val="000099"/>
                </a:solidFill>
              </a:rPr>
              <a:t>Customer</a:t>
            </a:r>
            <a:r>
              <a:rPr lang="et-EE" sz="1600" dirty="0" smtClean="0">
                <a:solidFill>
                  <a:srgbClr val="000099"/>
                </a:solidFill>
              </a:rPr>
              <a:t> </a:t>
            </a:r>
            <a:r>
              <a:rPr lang="et-EE" sz="1600" dirty="0" err="1" smtClean="0">
                <a:solidFill>
                  <a:srgbClr val="000099"/>
                </a:solidFill>
              </a:rPr>
              <a:t>satisfaction</a:t>
            </a:r>
            <a:r>
              <a:rPr lang="et-EE" sz="1600" dirty="0" smtClean="0">
                <a:solidFill>
                  <a:srgbClr val="000099"/>
                </a:solidFill>
              </a:rPr>
              <a:t> </a:t>
            </a:r>
            <a:r>
              <a:rPr lang="et-EE" sz="1600" dirty="0" err="1" smtClean="0">
                <a:solidFill>
                  <a:srgbClr val="000099"/>
                </a:solidFill>
              </a:rPr>
              <a:t>with</a:t>
            </a:r>
            <a:r>
              <a:rPr lang="et-EE" sz="1600" dirty="0" smtClean="0">
                <a:solidFill>
                  <a:srgbClr val="000099"/>
                </a:solidFill>
              </a:rPr>
              <a:t> </a:t>
            </a:r>
            <a:r>
              <a:rPr lang="et-EE" sz="1600" dirty="0" err="1" smtClean="0">
                <a:solidFill>
                  <a:srgbClr val="000099"/>
                </a:solidFill>
              </a:rPr>
              <a:t>the</a:t>
            </a:r>
            <a:r>
              <a:rPr lang="et-EE" sz="1600" dirty="0" smtClean="0">
                <a:solidFill>
                  <a:srgbClr val="000099"/>
                </a:solidFill>
              </a:rPr>
              <a:t> </a:t>
            </a:r>
            <a:r>
              <a:rPr lang="et-EE" sz="1600" dirty="0" err="1" smtClean="0">
                <a:solidFill>
                  <a:srgbClr val="000099"/>
                </a:solidFill>
              </a:rPr>
              <a:t>Company</a:t>
            </a:r>
            <a:r>
              <a:rPr lang="et-EE" sz="1600" dirty="0" smtClean="0">
                <a:solidFill>
                  <a:srgbClr val="000099"/>
                </a:solidFill>
              </a:rPr>
              <a:t> </a:t>
            </a:r>
            <a:r>
              <a:rPr lang="et-EE" sz="1600" dirty="0" err="1" smtClean="0">
                <a:solidFill>
                  <a:srgbClr val="000099"/>
                </a:solidFill>
              </a:rPr>
              <a:t>was</a:t>
            </a:r>
            <a:r>
              <a:rPr lang="et-EE" sz="1600" dirty="0" smtClean="0">
                <a:solidFill>
                  <a:srgbClr val="000099"/>
                </a:solidFill>
              </a:rPr>
              <a:t> </a:t>
            </a:r>
            <a:r>
              <a:rPr lang="en-GB" sz="1600" dirty="0" smtClean="0">
                <a:solidFill>
                  <a:srgbClr val="000099"/>
                </a:solidFill>
              </a:rPr>
              <a:t>73 points among its customers and 71 points among its end users on a scale of 100</a:t>
            </a:r>
            <a:endParaRPr lang="et-EE" sz="1600" dirty="0" smtClean="0">
              <a:solidFill>
                <a:srgbClr val="000099"/>
              </a:solidFill>
            </a:endParaRPr>
          </a:p>
          <a:p>
            <a:pPr lvl="1" eaLnBrk="1" hangingPunct="1">
              <a:spcBef>
                <a:spcPts val="0"/>
              </a:spcBef>
              <a:defRPr/>
            </a:pPr>
            <a:r>
              <a:rPr lang="et-EE" sz="1600" dirty="0" smtClean="0">
                <a:solidFill>
                  <a:srgbClr val="0000FF"/>
                </a:solidFill>
              </a:rPr>
              <a:t>Kliendikontaktide arv seoses veekvaliteediga on vähenenud 429-lt 348-le</a:t>
            </a:r>
            <a:endParaRPr lang="et-EE" sz="1600" dirty="0" smtClean="0">
              <a:solidFill>
                <a:srgbClr val="000099"/>
              </a:solidFill>
            </a:endParaRPr>
          </a:p>
          <a:p>
            <a:pPr lvl="1" eaLnBrk="1" hangingPunct="1">
              <a:spcBef>
                <a:spcPts val="0"/>
              </a:spcBef>
              <a:defRPr/>
            </a:pPr>
            <a:r>
              <a:rPr lang="et-EE" sz="1600" dirty="0" err="1" smtClean="0">
                <a:solidFill>
                  <a:srgbClr val="000099"/>
                </a:solidFill>
              </a:rPr>
              <a:t>The</a:t>
            </a:r>
            <a:r>
              <a:rPr lang="et-EE" sz="1600" dirty="0" smtClean="0">
                <a:solidFill>
                  <a:srgbClr val="000099"/>
                </a:solidFill>
              </a:rPr>
              <a:t> number </a:t>
            </a:r>
            <a:r>
              <a:rPr lang="et-EE" sz="1600" dirty="0" err="1" smtClean="0">
                <a:solidFill>
                  <a:srgbClr val="000099"/>
                </a:solidFill>
              </a:rPr>
              <a:t>of</a:t>
            </a:r>
            <a:r>
              <a:rPr lang="et-EE" sz="1600" dirty="0" smtClean="0">
                <a:solidFill>
                  <a:srgbClr val="000099"/>
                </a:solidFill>
              </a:rPr>
              <a:t> </a:t>
            </a:r>
            <a:r>
              <a:rPr lang="et-EE" sz="1600" dirty="0" err="1" smtClean="0">
                <a:solidFill>
                  <a:srgbClr val="000099"/>
                </a:solidFill>
              </a:rPr>
              <a:t>customer</a:t>
            </a:r>
            <a:r>
              <a:rPr lang="et-EE" sz="1600" dirty="0" smtClean="0">
                <a:solidFill>
                  <a:srgbClr val="000099"/>
                </a:solidFill>
              </a:rPr>
              <a:t> </a:t>
            </a:r>
            <a:r>
              <a:rPr lang="et-EE" sz="1600" dirty="0" err="1" smtClean="0">
                <a:solidFill>
                  <a:srgbClr val="000099"/>
                </a:solidFill>
              </a:rPr>
              <a:t>contacts</a:t>
            </a:r>
            <a:r>
              <a:rPr lang="et-EE" sz="1600" dirty="0" smtClean="0">
                <a:solidFill>
                  <a:srgbClr val="000099"/>
                </a:solidFill>
              </a:rPr>
              <a:t> </a:t>
            </a:r>
            <a:r>
              <a:rPr lang="et-EE" sz="1600" dirty="0" err="1" smtClean="0">
                <a:solidFill>
                  <a:srgbClr val="000099"/>
                </a:solidFill>
              </a:rPr>
              <a:t>regarding</a:t>
            </a:r>
            <a:r>
              <a:rPr lang="et-EE" sz="1600" dirty="0" smtClean="0">
                <a:solidFill>
                  <a:srgbClr val="000099"/>
                </a:solidFill>
              </a:rPr>
              <a:t> </a:t>
            </a:r>
            <a:r>
              <a:rPr lang="et-EE" sz="1600" dirty="0" err="1" smtClean="0">
                <a:solidFill>
                  <a:srgbClr val="000099"/>
                </a:solidFill>
              </a:rPr>
              <a:t>water</a:t>
            </a:r>
            <a:r>
              <a:rPr lang="et-EE" sz="1600" dirty="0" smtClean="0">
                <a:solidFill>
                  <a:srgbClr val="000099"/>
                </a:solidFill>
              </a:rPr>
              <a:t> </a:t>
            </a:r>
            <a:r>
              <a:rPr lang="et-EE" sz="1600" dirty="0" err="1" smtClean="0">
                <a:solidFill>
                  <a:srgbClr val="000099"/>
                </a:solidFill>
              </a:rPr>
              <a:t>quality</a:t>
            </a:r>
            <a:r>
              <a:rPr lang="et-EE" sz="1600" dirty="0" smtClean="0">
                <a:solidFill>
                  <a:srgbClr val="000099"/>
                </a:solidFill>
              </a:rPr>
              <a:t> </a:t>
            </a:r>
            <a:r>
              <a:rPr lang="et-EE" sz="1600" dirty="0" err="1" smtClean="0">
                <a:solidFill>
                  <a:srgbClr val="000099"/>
                </a:solidFill>
              </a:rPr>
              <a:t>has</a:t>
            </a:r>
            <a:r>
              <a:rPr lang="et-EE" sz="1600" dirty="0" smtClean="0">
                <a:solidFill>
                  <a:srgbClr val="000099"/>
                </a:solidFill>
              </a:rPr>
              <a:t> </a:t>
            </a:r>
            <a:r>
              <a:rPr lang="et-EE" sz="1600" dirty="0" err="1" smtClean="0">
                <a:solidFill>
                  <a:srgbClr val="000099"/>
                </a:solidFill>
              </a:rPr>
              <a:t>decreased</a:t>
            </a:r>
            <a:r>
              <a:rPr lang="et-EE" sz="1600" dirty="0" smtClean="0">
                <a:solidFill>
                  <a:srgbClr val="000099"/>
                </a:solidFill>
              </a:rPr>
              <a:t> </a:t>
            </a:r>
            <a:r>
              <a:rPr lang="et-EE" sz="1600" dirty="0" err="1" smtClean="0">
                <a:solidFill>
                  <a:srgbClr val="000099"/>
                </a:solidFill>
              </a:rPr>
              <a:t>from</a:t>
            </a:r>
            <a:r>
              <a:rPr lang="et-EE" sz="1600" dirty="0" smtClean="0">
                <a:solidFill>
                  <a:srgbClr val="000099"/>
                </a:solidFill>
              </a:rPr>
              <a:t> 429 </a:t>
            </a:r>
            <a:r>
              <a:rPr lang="et-EE" sz="1600" dirty="0" err="1" smtClean="0">
                <a:solidFill>
                  <a:srgbClr val="000099"/>
                </a:solidFill>
              </a:rPr>
              <a:t>to</a:t>
            </a:r>
            <a:r>
              <a:rPr lang="et-EE" sz="1600" dirty="0" smtClean="0">
                <a:solidFill>
                  <a:srgbClr val="000099"/>
                </a:solidFill>
              </a:rPr>
              <a:t> 348</a:t>
            </a:r>
          </a:p>
          <a:p>
            <a:pPr lvl="1" eaLnBrk="1" hangingPunct="1">
              <a:spcBef>
                <a:spcPts val="0"/>
              </a:spcBef>
              <a:defRPr/>
            </a:pPr>
            <a:r>
              <a:rPr lang="et-EE" sz="1600" dirty="0" smtClean="0">
                <a:solidFill>
                  <a:srgbClr val="0000FF"/>
                </a:solidFill>
              </a:rPr>
              <a:t>Juhtude arv, mil kliente ei teavitatud eelnevalt katkestustest, on vähenenud 735-lt 355-le</a:t>
            </a:r>
            <a:endParaRPr lang="et-EE" sz="1600" dirty="0" smtClean="0">
              <a:solidFill>
                <a:srgbClr val="000099"/>
              </a:solidFill>
            </a:endParaRPr>
          </a:p>
          <a:p>
            <a:pPr lvl="1" eaLnBrk="1" hangingPunct="1">
              <a:spcBef>
                <a:spcPts val="0"/>
              </a:spcBef>
              <a:defRPr/>
            </a:pPr>
            <a:r>
              <a:rPr lang="et-EE" sz="1600" dirty="0" err="1" smtClean="0">
                <a:solidFill>
                  <a:srgbClr val="000099"/>
                </a:solidFill>
              </a:rPr>
              <a:t>The</a:t>
            </a:r>
            <a:r>
              <a:rPr lang="et-EE" sz="1600" dirty="0" smtClean="0">
                <a:solidFill>
                  <a:srgbClr val="000099"/>
                </a:solidFill>
              </a:rPr>
              <a:t> </a:t>
            </a:r>
            <a:r>
              <a:rPr lang="en-GB" sz="1600" dirty="0" smtClean="0">
                <a:solidFill>
                  <a:srgbClr val="000099"/>
                </a:solidFill>
              </a:rPr>
              <a:t>number of occasions in case of which the customer was not previously notified about the interruption reduced from 735 to 355</a:t>
            </a:r>
            <a:endParaRPr lang="et-EE" sz="1600" dirty="0" smtClean="0">
              <a:solidFill>
                <a:srgbClr val="000099"/>
              </a:solidFill>
            </a:endParaRPr>
          </a:p>
          <a:p>
            <a:pPr lvl="1" eaLnBrk="1" hangingPunct="1">
              <a:spcBef>
                <a:spcPts val="0"/>
              </a:spcBef>
              <a:defRPr/>
            </a:pPr>
            <a:r>
              <a:rPr lang="et-EE" sz="1600" dirty="0" smtClean="0">
                <a:solidFill>
                  <a:srgbClr val="0000FF"/>
                </a:solidFill>
              </a:rPr>
              <a:t>Ettevõtte tegevusi tunnustati Keskkonnaministeeriumi poolt korraldatud konkursil, kus Ettevõte pälvis auhinna „Aasta Keskkonnategija 2010“ tarbijate keskkonnaalase harimise eest</a:t>
            </a:r>
          </a:p>
          <a:p>
            <a:pPr lvl="1" eaLnBrk="1" hangingPunct="1">
              <a:spcBef>
                <a:spcPts val="0"/>
              </a:spcBef>
              <a:defRPr/>
            </a:pPr>
            <a:r>
              <a:rPr lang="en-GB" sz="1600" dirty="0" smtClean="0">
                <a:solidFill>
                  <a:srgbClr val="000099"/>
                </a:solidFill>
              </a:rPr>
              <a:t>Company’s activities were recognised at a competition organised by the Ministry of Environment, where the Company was awarded with a prize “Top Performer 2010 in Environment Area”</a:t>
            </a:r>
            <a:endParaRPr lang="et-EE" sz="1600" dirty="0" smtClean="0">
              <a:solidFill>
                <a:srgbClr val="000099"/>
              </a:solidFill>
            </a:endParaRPr>
          </a:p>
          <a:p>
            <a:pPr lvl="1" eaLnBrk="1" hangingPunct="1">
              <a:spcBef>
                <a:spcPts val="0"/>
              </a:spcBef>
              <a:defRPr/>
            </a:pPr>
            <a:r>
              <a:rPr lang="et-EE" sz="1600" dirty="0" smtClean="0">
                <a:solidFill>
                  <a:srgbClr val="0000FF"/>
                </a:solidFill>
              </a:rPr>
              <a:t>Ettevõte viis läbi eduka kampaania “Ära tee troppi!” tarbijate teadlikkuse tõstmiseks</a:t>
            </a:r>
            <a:endParaRPr lang="et-EE" sz="1600" dirty="0" smtClean="0">
              <a:solidFill>
                <a:srgbClr val="000099"/>
              </a:solidFill>
            </a:endParaRPr>
          </a:p>
          <a:p>
            <a:pPr lvl="1" eaLnBrk="1" hangingPunct="1">
              <a:spcBef>
                <a:spcPts val="0"/>
              </a:spcBef>
              <a:defRPr/>
            </a:pPr>
            <a:r>
              <a:rPr lang="et-EE" sz="1600" dirty="0" err="1" smtClean="0">
                <a:solidFill>
                  <a:srgbClr val="000099"/>
                </a:solidFill>
              </a:rPr>
              <a:t>The</a:t>
            </a:r>
            <a:r>
              <a:rPr lang="et-EE" sz="1600" dirty="0" smtClean="0">
                <a:solidFill>
                  <a:srgbClr val="000099"/>
                </a:solidFill>
              </a:rPr>
              <a:t> </a:t>
            </a:r>
            <a:r>
              <a:rPr lang="en-GB" sz="1600" dirty="0" smtClean="0">
                <a:solidFill>
                  <a:srgbClr val="000099"/>
                </a:solidFill>
              </a:rPr>
              <a:t>Company organised a</a:t>
            </a:r>
            <a:r>
              <a:rPr lang="et-EE" sz="1600" dirty="0" smtClean="0">
                <a:solidFill>
                  <a:srgbClr val="000099"/>
                </a:solidFill>
              </a:rPr>
              <a:t> </a:t>
            </a:r>
            <a:r>
              <a:rPr lang="et-EE" sz="1600" dirty="0" err="1" smtClean="0">
                <a:solidFill>
                  <a:srgbClr val="000099"/>
                </a:solidFill>
              </a:rPr>
              <a:t>successful</a:t>
            </a:r>
            <a:r>
              <a:rPr lang="et-EE" sz="1600" dirty="0" smtClean="0">
                <a:solidFill>
                  <a:srgbClr val="000099"/>
                </a:solidFill>
              </a:rPr>
              <a:t> </a:t>
            </a:r>
            <a:r>
              <a:rPr lang="en-GB" sz="1600" dirty="0" smtClean="0">
                <a:solidFill>
                  <a:srgbClr val="000099"/>
                </a:solidFill>
              </a:rPr>
              <a:t>awareness campaign “Don’t clog the bog!”</a:t>
            </a:r>
            <a:endParaRPr lang="et-EE" sz="1600" dirty="0" smtClean="0">
              <a:solidFill>
                <a:srgbClr val="000099"/>
              </a:solidFill>
            </a:endParaRPr>
          </a:p>
          <a:p>
            <a:pPr lvl="1" eaLnBrk="1" hangingPunct="1">
              <a:spcBef>
                <a:spcPts val="0"/>
              </a:spcBef>
              <a:defRPr/>
            </a:pPr>
            <a:endParaRPr lang="en-US" sz="1600" dirty="0" smtClean="0"/>
          </a:p>
          <a:p>
            <a:pPr lvl="1" eaLnBrk="1" hangingPunct="1">
              <a:spcBef>
                <a:spcPts val="0"/>
              </a:spcBef>
              <a:defRPr/>
            </a:pPr>
            <a:endParaRPr lang="et-EE" sz="1600" dirty="0" smtClean="0">
              <a:solidFill>
                <a:srgbClr val="0000FF"/>
              </a:solidFill>
              <a:ea typeface="+mj-ea"/>
              <a:cs typeface="+mj-cs"/>
            </a:endParaRPr>
          </a:p>
        </p:txBody>
      </p:sp>
      <p:grpSp>
        <p:nvGrpSpPr>
          <p:cNvPr id="2" name="Group 10"/>
          <p:cNvGrpSpPr>
            <a:grpSpLocks/>
          </p:cNvGrpSpPr>
          <p:nvPr/>
        </p:nvGrpSpPr>
        <p:grpSpPr bwMode="auto">
          <a:xfrm>
            <a:off x="7680778" y="1071563"/>
            <a:ext cx="1294751" cy="912813"/>
            <a:chOff x="7048500" y="587355"/>
            <a:chExt cx="1524000" cy="1127133"/>
          </a:xfrm>
        </p:grpSpPr>
        <p:grpSp>
          <p:nvGrpSpPr>
            <p:cNvPr id="3" name="Group 4"/>
            <p:cNvGrpSpPr>
              <a:grpSpLocks/>
            </p:cNvGrpSpPr>
            <p:nvPr/>
          </p:nvGrpSpPr>
          <p:grpSpPr bwMode="auto">
            <a:xfrm>
              <a:off x="7048500" y="587355"/>
              <a:ext cx="1524000" cy="841375"/>
              <a:chOff x="4392" y="490"/>
              <a:chExt cx="960" cy="530"/>
            </a:xfrm>
          </p:grpSpPr>
          <p:sp>
            <p:nvSpPr>
              <p:cNvPr id="6151" name="AutoShape 5"/>
              <p:cNvSpPr>
                <a:spLocks noChangeArrowheads="1"/>
              </p:cNvSpPr>
              <p:nvPr/>
            </p:nvSpPr>
            <p:spPr bwMode="auto">
              <a:xfrm>
                <a:off x="4392" y="490"/>
                <a:ext cx="960" cy="170"/>
              </a:xfrm>
              <a:prstGeom prst="triangle">
                <a:avLst>
                  <a:gd name="adj" fmla="val 50000"/>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eaLnBrk="1" hangingPunct="1">
                  <a:lnSpc>
                    <a:spcPct val="90000"/>
                  </a:lnSpc>
                  <a:spcBef>
                    <a:spcPct val="20000"/>
                  </a:spcBef>
                  <a:buClr>
                    <a:schemeClr val="accent2"/>
                  </a:buClr>
                  <a:buFont typeface="Wingdings" pitchFamily="2" charset="2"/>
                  <a:buNone/>
                </a:pPr>
                <a:endParaRPr lang="en-GB" sz="2000">
                  <a:solidFill>
                    <a:schemeClr val="bg1"/>
                  </a:solidFill>
                  <a:latin typeface="Tahoma" pitchFamily="34" charset="0"/>
                </a:endParaRPr>
              </a:p>
            </p:txBody>
          </p:sp>
          <p:sp>
            <p:nvSpPr>
              <p:cNvPr id="6152" name="Rectangle 6"/>
              <p:cNvSpPr>
                <a:spLocks noChangeArrowheads="1"/>
              </p:cNvSpPr>
              <p:nvPr/>
            </p:nvSpPr>
            <p:spPr bwMode="auto">
              <a:xfrm>
                <a:off x="4452" y="679"/>
                <a:ext cx="242" cy="341"/>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sp>
            <p:nvSpPr>
              <p:cNvPr id="6153" name="Rectangle 7"/>
              <p:cNvSpPr>
                <a:spLocks noChangeArrowheads="1"/>
              </p:cNvSpPr>
              <p:nvPr/>
            </p:nvSpPr>
            <p:spPr bwMode="auto">
              <a:xfrm>
                <a:off x="4736"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sp>
            <p:nvSpPr>
              <p:cNvPr id="6154" name="Rectangle 8"/>
              <p:cNvSpPr>
                <a:spLocks noChangeArrowheads="1"/>
              </p:cNvSpPr>
              <p:nvPr/>
            </p:nvSpPr>
            <p:spPr bwMode="auto">
              <a:xfrm>
                <a:off x="5023"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
          <p:nvSpPr>
            <p:cNvPr id="6150" name="Rectangle 8"/>
            <p:cNvSpPr>
              <a:spLocks noChangeArrowheads="1"/>
            </p:cNvSpPr>
            <p:nvPr/>
          </p:nvSpPr>
          <p:spPr bwMode="auto">
            <a:xfrm>
              <a:off x="7143768" y="1500174"/>
              <a:ext cx="1300144" cy="214314"/>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625" y="355688"/>
            <a:ext cx="8779787" cy="1143000"/>
          </a:xfrm>
        </p:spPr>
        <p:txBody>
          <a:bodyPr/>
          <a:lstStyle/>
          <a:p>
            <a:pPr eaLnBrk="1" hangingPunct="1"/>
            <a:r>
              <a:rPr lang="et-EE" sz="3100" dirty="0" err="1" smtClean="0">
                <a:solidFill>
                  <a:srgbClr val="0000FF"/>
                </a:solidFill>
              </a:rPr>
              <a:t>2010.a</a:t>
            </a:r>
            <a:r>
              <a:rPr lang="et-EE" sz="3100" dirty="0" smtClean="0">
                <a:solidFill>
                  <a:srgbClr val="0000FF"/>
                </a:solidFill>
              </a:rPr>
              <a:t> tähtsündmused </a:t>
            </a:r>
            <a:r>
              <a:rPr lang="et-EE" sz="3100" dirty="0" smtClean="0">
                <a:solidFill>
                  <a:srgbClr val="000099"/>
                </a:solidFill>
              </a:rPr>
              <a:t>/ </a:t>
            </a:r>
            <a:r>
              <a:rPr lang="en-GB" sz="3100" dirty="0" smtClean="0">
                <a:solidFill>
                  <a:srgbClr val="000099"/>
                </a:solidFill>
              </a:rPr>
              <a:t>Highlights of the year 2</a:t>
            </a:r>
            <a:r>
              <a:rPr lang="et-EE" sz="3100" dirty="0" smtClean="0">
                <a:solidFill>
                  <a:srgbClr val="000099"/>
                </a:solidFill>
              </a:rPr>
              <a:t>010</a:t>
            </a:r>
            <a:endParaRPr lang="en-GB" sz="3100" dirty="0" smtClean="0">
              <a:solidFill>
                <a:srgbClr val="FF0000"/>
              </a:solidFill>
            </a:endParaRPr>
          </a:p>
        </p:txBody>
      </p:sp>
      <p:sp>
        <p:nvSpPr>
          <p:cNvPr id="8195" name="Rectangle 3"/>
          <p:cNvSpPr>
            <a:spLocks noGrp="1" noChangeArrowheads="1"/>
          </p:cNvSpPr>
          <p:nvPr>
            <p:ph type="body" idx="1"/>
          </p:nvPr>
        </p:nvSpPr>
        <p:spPr>
          <a:xfrm>
            <a:off x="180753" y="1290122"/>
            <a:ext cx="8429847" cy="5153208"/>
          </a:xfrm>
        </p:spPr>
        <p:txBody>
          <a:bodyPr/>
          <a:lstStyle/>
          <a:p>
            <a:pPr eaLnBrk="1" hangingPunct="1">
              <a:spcBef>
                <a:spcPts val="0"/>
              </a:spcBef>
              <a:defRPr/>
            </a:pPr>
            <a:r>
              <a:rPr lang="et-EE" sz="2000" dirty="0" smtClean="0">
                <a:solidFill>
                  <a:srgbClr val="0000FF"/>
                </a:solidFill>
                <a:ea typeface="+mj-ea"/>
                <a:cs typeface="+mj-cs"/>
              </a:rPr>
              <a:t>Paranenud tootmistulemused</a:t>
            </a:r>
            <a:endParaRPr lang="en-GB" sz="2000" dirty="0" smtClean="0">
              <a:solidFill>
                <a:srgbClr val="0000FF"/>
              </a:solidFill>
              <a:ea typeface="+mj-ea"/>
              <a:cs typeface="+mj-cs"/>
            </a:endParaRPr>
          </a:p>
          <a:p>
            <a:pPr eaLnBrk="1" hangingPunct="1">
              <a:spcBef>
                <a:spcPts val="0"/>
              </a:spcBef>
              <a:defRPr/>
            </a:pPr>
            <a:r>
              <a:rPr lang="et-EE" sz="2000" dirty="0" smtClean="0">
                <a:solidFill>
                  <a:srgbClr val="000099"/>
                </a:solidFill>
              </a:rPr>
              <a:t>I</a:t>
            </a:r>
            <a:r>
              <a:rPr lang="en-GB" sz="2000" dirty="0" err="1" smtClean="0">
                <a:solidFill>
                  <a:srgbClr val="000099"/>
                </a:solidFill>
              </a:rPr>
              <a:t>mproved</a:t>
            </a:r>
            <a:r>
              <a:rPr lang="en-GB" sz="2000" dirty="0" smtClean="0">
                <a:solidFill>
                  <a:srgbClr val="000099"/>
                </a:solidFill>
              </a:rPr>
              <a:t> Operational Performance</a:t>
            </a:r>
            <a:endParaRPr lang="et-EE" sz="2000" dirty="0" smtClean="0">
              <a:solidFill>
                <a:srgbClr val="000099"/>
              </a:solidFill>
            </a:endParaRPr>
          </a:p>
          <a:p>
            <a:pPr lvl="1" eaLnBrk="1" hangingPunct="1">
              <a:defRPr/>
            </a:pPr>
            <a:r>
              <a:rPr lang="et-EE" sz="1500" dirty="0" smtClean="0">
                <a:solidFill>
                  <a:srgbClr val="0000FF"/>
                </a:solidFill>
              </a:rPr>
              <a:t>2010. aastal täitis Ettevõte 95 teenuse taset 97 teenuse tasemest</a:t>
            </a:r>
          </a:p>
          <a:p>
            <a:pPr lvl="1" eaLnBrk="1" hangingPunct="1">
              <a:defRPr/>
            </a:pPr>
            <a:r>
              <a:rPr lang="en-GB" sz="1500" dirty="0" smtClean="0">
                <a:solidFill>
                  <a:srgbClr val="000099"/>
                </a:solidFill>
              </a:rPr>
              <a:t>In 2010 the Company achieved 95 out of the 97 levels of service</a:t>
            </a:r>
            <a:endParaRPr lang="et-EE" sz="1500" dirty="0" smtClean="0">
              <a:solidFill>
                <a:srgbClr val="000099"/>
              </a:solidFill>
            </a:endParaRPr>
          </a:p>
          <a:p>
            <a:pPr lvl="1" eaLnBrk="1" hangingPunct="1">
              <a:defRPr/>
            </a:pPr>
            <a:r>
              <a:rPr lang="et-EE" sz="1500" dirty="0" smtClean="0">
                <a:solidFill>
                  <a:srgbClr val="0000FF"/>
                </a:solidFill>
              </a:rPr>
              <a:t>Läbi aegade parim veekvaliteet – vastavus 99,59%</a:t>
            </a:r>
          </a:p>
          <a:p>
            <a:pPr lvl="1" eaLnBrk="1" hangingPunct="1">
              <a:defRPr/>
            </a:pPr>
            <a:r>
              <a:rPr lang="en-GB" sz="1500" dirty="0" smtClean="0">
                <a:solidFill>
                  <a:srgbClr val="000099"/>
                </a:solidFill>
              </a:rPr>
              <a:t>Best ever water quality</a:t>
            </a:r>
            <a:r>
              <a:rPr lang="et-EE" sz="1500" dirty="0" smtClean="0">
                <a:solidFill>
                  <a:srgbClr val="000099"/>
                </a:solidFill>
              </a:rPr>
              <a:t> – 99,59% </a:t>
            </a:r>
            <a:r>
              <a:rPr lang="et-EE" sz="1500" dirty="0" err="1" smtClean="0">
                <a:solidFill>
                  <a:srgbClr val="000099"/>
                </a:solidFill>
              </a:rPr>
              <a:t>compliance</a:t>
            </a:r>
            <a:endParaRPr lang="et-EE" sz="1500" dirty="0" smtClean="0">
              <a:solidFill>
                <a:srgbClr val="000099"/>
              </a:solidFill>
            </a:endParaRPr>
          </a:p>
          <a:p>
            <a:pPr lvl="1" eaLnBrk="1" hangingPunct="1">
              <a:defRPr/>
            </a:pPr>
            <a:r>
              <a:rPr lang="et-EE" sz="1500" dirty="0" smtClean="0">
                <a:solidFill>
                  <a:srgbClr val="0000FF"/>
                </a:solidFill>
              </a:rPr>
              <a:t>Võrkude laiendamise kava raames on liitumisvõimaluse saanud 6828 kinnistut ning ehitatud on 326 km uut torustikku  </a:t>
            </a:r>
          </a:p>
          <a:p>
            <a:pPr lvl="1" eaLnBrk="1" hangingPunct="1">
              <a:defRPr/>
            </a:pPr>
            <a:r>
              <a:rPr lang="et-EE" sz="1500" dirty="0" err="1" smtClean="0">
                <a:solidFill>
                  <a:srgbClr val="000099"/>
                </a:solidFill>
              </a:rPr>
              <a:t>During</a:t>
            </a:r>
            <a:r>
              <a:rPr lang="et-EE" sz="1500" dirty="0" smtClean="0">
                <a:solidFill>
                  <a:srgbClr val="000099"/>
                </a:solidFill>
              </a:rPr>
              <a:t> </a:t>
            </a:r>
            <a:r>
              <a:rPr lang="et-EE" sz="1500" dirty="0" err="1" smtClean="0">
                <a:solidFill>
                  <a:srgbClr val="000099"/>
                </a:solidFill>
              </a:rPr>
              <a:t>networks</a:t>
            </a:r>
            <a:r>
              <a:rPr lang="et-EE" sz="1500" dirty="0" smtClean="0">
                <a:solidFill>
                  <a:srgbClr val="000099"/>
                </a:solidFill>
              </a:rPr>
              <a:t> </a:t>
            </a:r>
            <a:r>
              <a:rPr lang="et-EE" sz="1500" dirty="0" err="1" smtClean="0">
                <a:solidFill>
                  <a:srgbClr val="000099"/>
                </a:solidFill>
              </a:rPr>
              <a:t>extension</a:t>
            </a:r>
            <a:r>
              <a:rPr lang="et-EE" sz="1500" dirty="0" smtClean="0">
                <a:solidFill>
                  <a:srgbClr val="000099"/>
                </a:solidFill>
              </a:rPr>
              <a:t> programme </a:t>
            </a:r>
            <a:r>
              <a:rPr lang="en-GB" sz="1500" dirty="0" smtClean="0">
                <a:solidFill>
                  <a:srgbClr val="000099"/>
                </a:solidFill>
              </a:rPr>
              <a:t>6828 properties were provided with</a:t>
            </a:r>
            <a:r>
              <a:rPr lang="et-EE" sz="1500" dirty="0" smtClean="0">
                <a:solidFill>
                  <a:srgbClr val="000099"/>
                </a:solidFill>
              </a:rPr>
              <a:t> </a:t>
            </a:r>
            <a:r>
              <a:rPr lang="et-EE" sz="1500" dirty="0" err="1" smtClean="0">
                <a:solidFill>
                  <a:srgbClr val="000099"/>
                </a:solidFill>
              </a:rPr>
              <a:t>connection</a:t>
            </a:r>
            <a:r>
              <a:rPr lang="en-GB" sz="1500" dirty="0" smtClean="0">
                <a:solidFill>
                  <a:srgbClr val="000099"/>
                </a:solidFill>
              </a:rPr>
              <a:t> opportunity </a:t>
            </a:r>
            <a:r>
              <a:rPr lang="et-EE" sz="1500" dirty="0" smtClean="0">
                <a:solidFill>
                  <a:srgbClr val="000099"/>
                </a:solidFill>
              </a:rPr>
              <a:t>and a</a:t>
            </a:r>
            <a:r>
              <a:rPr lang="en-GB" sz="1500" dirty="0" smtClean="0">
                <a:solidFill>
                  <a:srgbClr val="000099"/>
                </a:solidFill>
              </a:rPr>
              <a:t> total of 326 </a:t>
            </a:r>
            <a:r>
              <a:rPr lang="et-EE" sz="1500" dirty="0" smtClean="0">
                <a:solidFill>
                  <a:srgbClr val="000099"/>
                </a:solidFill>
              </a:rPr>
              <a:t>km </a:t>
            </a:r>
            <a:r>
              <a:rPr lang="en-GB" sz="1500" dirty="0" smtClean="0">
                <a:solidFill>
                  <a:srgbClr val="000099"/>
                </a:solidFill>
              </a:rPr>
              <a:t>of new pipeline </a:t>
            </a:r>
            <a:r>
              <a:rPr lang="et-EE" sz="1500" dirty="0" err="1" smtClean="0">
                <a:solidFill>
                  <a:srgbClr val="000099"/>
                </a:solidFill>
              </a:rPr>
              <a:t>has</a:t>
            </a:r>
            <a:r>
              <a:rPr lang="et-EE" sz="1500" dirty="0" smtClean="0">
                <a:solidFill>
                  <a:srgbClr val="000099"/>
                </a:solidFill>
              </a:rPr>
              <a:t> </a:t>
            </a:r>
            <a:r>
              <a:rPr lang="et-EE" sz="1500" dirty="0" err="1" smtClean="0">
                <a:solidFill>
                  <a:srgbClr val="000099"/>
                </a:solidFill>
              </a:rPr>
              <a:t>been</a:t>
            </a:r>
            <a:r>
              <a:rPr lang="et-EE" sz="1500" dirty="0" smtClean="0">
                <a:solidFill>
                  <a:srgbClr val="000099"/>
                </a:solidFill>
              </a:rPr>
              <a:t> </a:t>
            </a:r>
            <a:r>
              <a:rPr lang="en-GB" sz="1500" dirty="0" smtClean="0">
                <a:solidFill>
                  <a:srgbClr val="000099"/>
                </a:solidFill>
              </a:rPr>
              <a:t>constructed</a:t>
            </a:r>
            <a:endParaRPr lang="et-EE" sz="1500" dirty="0" smtClean="0">
              <a:solidFill>
                <a:srgbClr val="000099"/>
              </a:solidFill>
            </a:endParaRPr>
          </a:p>
          <a:p>
            <a:pPr lvl="1" eaLnBrk="1" hangingPunct="1">
              <a:defRPr/>
            </a:pPr>
            <a:r>
              <a:rPr lang="et-EE" sz="1500" dirty="0" smtClean="0">
                <a:solidFill>
                  <a:srgbClr val="0000FF"/>
                </a:solidFill>
              </a:rPr>
              <a:t>Puhtama Läänemere nimel alustas Ettevõte täiendava puhastusetapi – </a:t>
            </a:r>
            <a:r>
              <a:rPr lang="et-EE" sz="1500" dirty="0" err="1" smtClean="0">
                <a:solidFill>
                  <a:srgbClr val="0000FF"/>
                </a:solidFill>
              </a:rPr>
              <a:t>biolfiltri</a:t>
            </a:r>
            <a:r>
              <a:rPr lang="et-EE" sz="1500" dirty="0" smtClean="0">
                <a:solidFill>
                  <a:srgbClr val="0000FF"/>
                </a:solidFill>
              </a:rPr>
              <a:t> – ehitust Paljassaare Reoveepuhastusjaama</a:t>
            </a:r>
          </a:p>
          <a:p>
            <a:pPr lvl="1" eaLnBrk="1" hangingPunct="1">
              <a:defRPr/>
            </a:pPr>
            <a:r>
              <a:rPr lang="et-EE" sz="1500" dirty="0" smtClean="0">
                <a:solidFill>
                  <a:srgbClr val="000099"/>
                </a:solidFill>
              </a:rPr>
              <a:t>T</a:t>
            </a:r>
            <a:r>
              <a:rPr lang="en-GB" sz="1500" dirty="0" smtClean="0">
                <a:solidFill>
                  <a:srgbClr val="000099"/>
                </a:solidFill>
              </a:rPr>
              <a:t>he Company commenced the construction of an additional treatment stage – </a:t>
            </a:r>
            <a:r>
              <a:rPr lang="en-GB" sz="1500" dirty="0" err="1" smtClean="0">
                <a:solidFill>
                  <a:srgbClr val="000099"/>
                </a:solidFill>
              </a:rPr>
              <a:t>biofilter</a:t>
            </a:r>
            <a:r>
              <a:rPr lang="en-GB" sz="1500" dirty="0" smtClean="0">
                <a:solidFill>
                  <a:srgbClr val="000099"/>
                </a:solidFill>
              </a:rPr>
              <a:t> – to </a:t>
            </a:r>
            <a:r>
              <a:rPr lang="en-GB" sz="1500" dirty="0" err="1" smtClean="0">
                <a:solidFill>
                  <a:srgbClr val="000099"/>
                </a:solidFill>
              </a:rPr>
              <a:t>Paljassaare</a:t>
            </a:r>
            <a:r>
              <a:rPr lang="en-GB" sz="1500" dirty="0" smtClean="0">
                <a:solidFill>
                  <a:srgbClr val="000099"/>
                </a:solidFill>
              </a:rPr>
              <a:t> Wastewater Treatment Plant</a:t>
            </a:r>
            <a:r>
              <a:rPr lang="et-EE" sz="1500" dirty="0" smtClean="0">
                <a:solidFill>
                  <a:srgbClr val="000099"/>
                </a:solidFill>
              </a:rPr>
              <a:t> </a:t>
            </a:r>
            <a:r>
              <a:rPr lang="et-EE" sz="1500" dirty="0" err="1" smtClean="0">
                <a:solidFill>
                  <a:srgbClr val="000099"/>
                </a:solidFill>
              </a:rPr>
              <a:t>for</a:t>
            </a:r>
            <a:r>
              <a:rPr lang="et-EE" sz="1500" dirty="0" smtClean="0">
                <a:solidFill>
                  <a:srgbClr val="000099"/>
                </a:solidFill>
              </a:rPr>
              <a:t> a </a:t>
            </a:r>
            <a:r>
              <a:rPr lang="et-EE" sz="1500" dirty="0" err="1" smtClean="0">
                <a:solidFill>
                  <a:srgbClr val="000099"/>
                </a:solidFill>
              </a:rPr>
              <a:t>cleaner</a:t>
            </a:r>
            <a:r>
              <a:rPr lang="et-EE" sz="1500" dirty="0" smtClean="0">
                <a:solidFill>
                  <a:srgbClr val="000099"/>
                </a:solidFill>
              </a:rPr>
              <a:t> Baltic Sea</a:t>
            </a:r>
          </a:p>
          <a:p>
            <a:pPr lvl="1" eaLnBrk="1" hangingPunct="1">
              <a:defRPr/>
            </a:pPr>
            <a:r>
              <a:rPr lang="et-EE" sz="1500" dirty="0" smtClean="0">
                <a:solidFill>
                  <a:srgbClr val="0000FF"/>
                </a:solidFill>
              </a:rPr>
              <a:t>Jääkmuda ei ole prügilasse ladustatud – kasutatud ainult haljastuses ja metsauuenduses </a:t>
            </a:r>
          </a:p>
          <a:p>
            <a:pPr lvl="1" eaLnBrk="1" hangingPunct="1">
              <a:defRPr/>
            </a:pPr>
            <a:r>
              <a:rPr lang="et-EE" sz="1500" dirty="0" err="1" smtClean="0">
                <a:solidFill>
                  <a:srgbClr val="000099"/>
                </a:solidFill>
              </a:rPr>
              <a:t>Zero</a:t>
            </a:r>
            <a:r>
              <a:rPr lang="et-EE" sz="1500" dirty="0" smtClean="0">
                <a:solidFill>
                  <a:srgbClr val="000099"/>
                </a:solidFill>
              </a:rPr>
              <a:t> </a:t>
            </a:r>
            <a:r>
              <a:rPr lang="et-EE" sz="1500" dirty="0" err="1" smtClean="0">
                <a:solidFill>
                  <a:srgbClr val="000099"/>
                </a:solidFill>
              </a:rPr>
              <a:t>sludge</a:t>
            </a:r>
            <a:r>
              <a:rPr lang="et-EE" sz="1500" dirty="0" smtClean="0">
                <a:solidFill>
                  <a:srgbClr val="000099"/>
                </a:solidFill>
              </a:rPr>
              <a:t> </a:t>
            </a:r>
            <a:r>
              <a:rPr lang="et-EE" sz="1500" dirty="0" err="1" smtClean="0">
                <a:solidFill>
                  <a:srgbClr val="000099"/>
                </a:solidFill>
              </a:rPr>
              <a:t>to</a:t>
            </a:r>
            <a:r>
              <a:rPr lang="et-EE" sz="1500" dirty="0" smtClean="0">
                <a:solidFill>
                  <a:srgbClr val="000099"/>
                </a:solidFill>
              </a:rPr>
              <a:t> </a:t>
            </a:r>
            <a:r>
              <a:rPr lang="et-EE" sz="1500" dirty="0" err="1" smtClean="0">
                <a:solidFill>
                  <a:srgbClr val="000099"/>
                </a:solidFill>
              </a:rPr>
              <a:t>landfill</a:t>
            </a:r>
            <a:r>
              <a:rPr lang="et-EE" sz="1500" dirty="0" smtClean="0">
                <a:solidFill>
                  <a:srgbClr val="000099"/>
                </a:solidFill>
              </a:rPr>
              <a:t> – </a:t>
            </a:r>
            <a:r>
              <a:rPr lang="et-EE" sz="1500" dirty="0" err="1" smtClean="0">
                <a:solidFill>
                  <a:srgbClr val="000099"/>
                </a:solidFill>
              </a:rPr>
              <a:t>used</a:t>
            </a:r>
            <a:r>
              <a:rPr lang="et-EE" sz="1500" dirty="0" smtClean="0">
                <a:solidFill>
                  <a:srgbClr val="000099"/>
                </a:solidFill>
              </a:rPr>
              <a:t> </a:t>
            </a:r>
            <a:r>
              <a:rPr lang="et-EE" sz="1500" dirty="0" err="1" smtClean="0">
                <a:solidFill>
                  <a:srgbClr val="000099"/>
                </a:solidFill>
              </a:rPr>
              <a:t>only</a:t>
            </a:r>
            <a:r>
              <a:rPr lang="et-EE" sz="1500" dirty="0" smtClean="0">
                <a:solidFill>
                  <a:srgbClr val="000099"/>
                </a:solidFill>
              </a:rPr>
              <a:t> </a:t>
            </a:r>
            <a:r>
              <a:rPr lang="et-EE" sz="1500" dirty="0" err="1" smtClean="0">
                <a:solidFill>
                  <a:srgbClr val="000099"/>
                </a:solidFill>
              </a:rPr>
              <a:t>in</a:t>
            </a:r>
            <a:r>
              <a:rPr lang="et-EE" sz="1500" dirty="0" smtClean="0">
                <a:solidFill>
                  <a:srgbClr val="000099"/>
                </a:solidFill>
              </a:rPr>
              <a:t> </a:t>
            </a:r>
            <a:r>
              <a:rPr lang="et-EE" sz="1500" dirty="0" err="1" smtClean="0">
                <a:solidFill>
                  <a:srgbClr val="000099"/>
                </a:solidFill>
              </a:rPr>
              <a:t>landscaping</a:t>
            </a:r>
            <a:r>
              <a:rPr lang="et-EE" sz="1500" dirty="0" smtClean="0">
                <a:solidFill>
                  <a:srgbClr val="000099"/>
                </a:solidFill>
              </a:rPr>
              <a:t> and </a:t>
            </a:r>
            <a:r>
              <a:rPr lang="et-EE" sz="1500" dirty="0" err="1" smtClean="0">
                <a:solidFill>
                  <a:srgbClr val="000099"/>
                </a:solidFill>
              </a:rPr>
              <a:t>reforestation</a:t>
            </a:r>
            <a:endParaRPr lang="et-EE" sz="1500" dirty="0" smtClean="0">
              <a:solidFill>
                <a:srgbClr val="000099"/>
              </a:solidFill>
            </a:endParaRPr>
          </a:p>
          <a:p>
            <a:pPr lvl="1" eaLnBrk="1" hangingPunct="1">
              <a:defRPr/>
            </a:pPr>
            <a:r>
              <a:rPr lang="et-EE" sz="1500" dirty="0" smtClean="0">
                <a:solidFill>
                  <a:srgbClr val="0000FF"/>
                </a:solidFill>
              </a:rPr>
              <a:t>Märtsis  tegi kaubalennuk hädamaandumise Ülemiste järve jääle. Vaatamata kohalikule kütusereostusele, õnnestus Ettevõttel säilitada joogivee kvaliteet.</a:t>
            </a:r>
          </a:p>
          <a:p>
            <a:pPr lvl="1" eaLnBrk="1" hangingPunct="1">
              <a:defRPr/>
            </a:pPr>
            <a:r>
              <a:rPr lang="en-GB" sz="1500" dirty="0" smtClean="0">
                <a:solidFill>
                  <a:srgbClr val="000099"/>
                </a:solidFill>
              </a:rPr>
              <a:t>In March a cargo plane made an emergency landing on the ice of Lake </a:t>
            </a:r>
            <a:r>
              <a:rPr lang="en-GB" sz="1500" dirty="0" err="1" smtClean="0">
                <a:solidFill>
                  <a:srgbClr val="000099"/>
                </a:solidFill>
              </a:rPr>
              <a:t>Ülemiste</a:t>
            </a:r>
            <a:r>
              <a:rPr lang="en-GB" sz="1500" dirty="0" smtClean="0">
                <a:solidFill>
                  <a:srgbClr val="000099"/>
                </a:solidFill>
              </a:rPr>
              <a:t>. Despite local fuel pollution, the Company managed to ensure the retention of the quality of drinking </a:t>
            </a:r>
            <a:r>
              <a:rPr lang="en-GB" sz="1500" dirty="0" err="1" smtClean="0">
                <a:solidFill>
                  <a:srgbClr val="000099"/>
                </a:solidFill>
              </a:rPr>
              <a:t>wate</a:t>
            </a:r>
            <a:r>
              <a:rPr lang="et-EE" sz="1500" dirty="0" smtClean="0">
                <a:solidFill>
                  <a:srgbClr val="000099"/>
                </a:solidFill>
              </a:rPr>
              <a:t>r.</a:t>
            </a:r>
            <a:endParaRPr lang="et-EE" sz="1500" dirty="0" smtClean="0">
              <a:solidFill>
                <a:srgbClr val="0000FF"/>
              </a:solidFill>
              <a:ea typeface="+mj-ea"/>
              <a:cs typeface="+mj-cs"/>
            </a:endParaRPr>
          </a:p>
        </p:txBody>
      </p:sp>
      <p:grpSp>
        <p:nvGrpSpPr>
          <p:cNvPr id="11" name="Group 10"/>
          <p:cNvGrpSpPr>
            <a:grpSpLocks/>
          </p:cNvGrpSpPr>
          <p:nvPr/>
        </p:nvGrpSpPr>
        <p:grpSpPr bwMode="auto">
          <a:xfrm>
            <a:off x="7680778" y="1071563"/>
            <a:ext cx="1294751" cy="912813"/>
            <a:chOff x="7048500" y="587355"/>
            <a:chExt cx="1524000" cy="1127133"/>
          </a:xfrm>
        </p:grpSpPr>
        <p:grpSp>
          <p:nvGrpSpPr>
            <p:cNvPr id="12" name="Group 4"/>
            <p:cNvGrpSpPr>
              <a:grpSpLocks/>
            </p:cNvGrpSpPr>
            <p:nvPr/>
          </p:nvGrpSpPr>
          <p:grpSpPr bwMode="auto">
            <a:xfrm>
              <a:off x="7048500" y="587355"/>
              <a:ext cx="1524000" cy="841375"/>
              <a:chOff x="4392" y="490"/>
              <a:chExt cx="960" cy="530"/>
            </a:xfrm>
          </p:grpSpPr>
          <p:sp>
            <p:nvSpPr>
              <p:cNvPr id="14" name="AutoShape 5"/>
              <p:cNvSpPr>
                <a:spLocks noChangeArrowheads="1"/>
              </p:cNvSpPr>
              <p:nvPr/>
            </p:nvSpPr>
            <p:spPr bwMode="auto">
              <a:xfrm>
                <a:off x="4392" y="490"/>
                <a:ext cx="960" cy="170"/>
              </a:xfrm>
              <a:prstGeom prst="triangle">
                <a:avLst>
                  <a:gd name="adj" fmla="val 50000"/>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eaLnBrk="1" hangingPunct="1">
                  <a:lnSpc>
                    <a:spcPct val="90000"/>
                  </a:lnSpc>
                  <a:spcBef>
                    <a:spcPct val="20000"/>
                  </a:spcBef>
                  <a:buClr>
                    <a:schemeClr val="accent2"/>
                  </a:buClr>
                  <a:buFont typeface="Wingdings" pitchFamily="2" charset="2"/>
                  <a:buNone/>
                </a:pPr>
                <a:endParaRPr lang="en-GB" sz="2000">
                  <a:solidFill>
                    <a:schemeClr val="bg1"/>
                  </a:solidFill>
                  <a:latin typeface="Tahoma" pitchFamily="34" charset="0"/>
                </a:endParaRPr>
              </a:p>
            </p:txBody>
          </p:sp>
          <p:sp>
            <p:nvSpPr>
              <p:cNvPr id="15" name="Rectangle 6"/>
              <p:cNvSpPr>
                <a:spLocks noChangeArrowheads="1"/>
              </p:cNvSpPr>
              <p:nvPr/>
            </p:nvSpPr>
            <p:spPr bwMode="auto">
              <a:xfrm>
                <a:off x="4452"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a:lnSpc>
                    <a:spcPct val="90000"/>
                  </a:lnSpc>
                  <a:spcBef>
                    <a:spcPct val="20000"/>
                  </a:spcBef>
                  <a:buClr>
                    <a:schemeClr val="accent2"/>
                  </a:buClr>
                </a:pPr>
                <a:endParaRPr lang="en-GB" sz="2700">
                  <a:latin typeface="Tahoma" pitchFamily="34" charset="0"/>
                  <a:cs typeface="Arial" charset="0"/>
                </a:endParaRPr>
              </a:p>
            </p:txBody>
          </p:sp>
          <p:sp>
            <p:nvSpPr>
              <p:cNvPr id="16" name="Rectangle 7"/>
              <p:cNvSpPr>
                <a:spLocks noChangeArrowheads="1"/>
              </p:cNvSpPr>
              <p:nvPr/>
            </p:nvSpPr>
            <p:spPr bwMode="auto">
              <a:xfrm>
                <a:off x="4736" y="679"/>
                <a:ext cx="242" cy="341"/>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sp>
            <p:nvSpPr>
              <p:cNvPr id="17" name="Rectangle 8"/>
              <p:cNvSpPr>
                <a:spLocks noChangeArrowheads="1"/>
              </p:cNvSpPr>
              <p:nvPr/>
            </p:nvSpPr>
            <p:spPr bwMode="auto">
              <a:xfrm>
                <a:off x="5023"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
          <p:nvSpPr>
            <p:cNvPr id="13" name="Rectangle 8"/>
            <p:cNvSpPr>
              <a:spLocks noChangeArrowheads="1"/>
            </p:cNvSpPr>
            <p:nvPr/>
          </p:nvSpPr>
          <p:spPr bwMode="auto">
            <a:xfrm>
              <a:off x="7143768" y="1500174"/>
              <a:ext cx="1300144" cy="214314"/>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146"/>
          <p:cNvSpPr>
            <a:spLocks noGrp="1" noChangeArrowheads="1"/>
          </p:cNvSpPr>
          <p:nvPr>
            <p:ph type="title"/>
          </p:nvPr>
        </p:nvSpPr>
        <p:spPr>
          <a:xfrm>
            <a:off x="31438" y="558262"/>
            <a:ext cx="8715375" cy="737937"/>
          </a:xfrm>
        </p:spPr>
        <p:txBody>
          <a:bodyPr/>
          <a:lstStyle/>
          <a:p>
            <a:pPr eaLnBrk="1" hangingPunct="1"/>
            <a:r>
              <a:rPr lang="et-EE" sz="3100" dirty="0" err="1" smtClean="0">
                <a:solidFill>
                  <a:srgbClr val="0000FF"/>
                </a:solidFill>
              </a:rPr>
              <a:t>2010.a</a:t>
            </a:r>
            <a:r>
              <a:rPr lang="et-EE" sz="3100" dirty="0" smtClean="0">
                <a:solidFill>
                  <a:srgbClr val="0000FF"/>
                </a:solidFill>
              </a:rPr>
              <a:t> tähtsündmused </a:t>
            </a:r>
            <a:r>
              <a:rPr lang="et-EE" sz="3100" dirty="0" smtClean="0">
                <a:solidFill>
                  <a:srgbClr val="000099"/>
                </a:solidFill>
              </a:rPr>
              <a:t>/ </a:t>
            </a:r>
            <a:r>
              <a:rPr lang="en-GB" sz="3100" dirty="0" smtClean="0">
                <a:solidFill>
                  <a:srgbClr val="000099"/>
                </a:solidFill>
              </a:rPr>
              <a:t>Highlights of the year 2</a:t>
            </a:r>
            <a:r>
              <a:rPr lang="et-EE" sz="3100" dirty="0" smtClean="0">
                <a:solidFill>
                  <a:srgbClr val="000099"/>
                </a:solidFill>
              </a:rPr>
              <a:t>010</a:t>
            </a:r>
            <a:endParaRPr lang="en-GB" sz="3100" dirty="0" smtClean="0">
              <a:solidFill>
                <a:srgbClr val="FF0000"/>
              </a:solidFill>
            </a:endParaRPr>
          </a:p>
        </p:txBody>
      </p:sp>
      <p:sp>
        <p:nvSpPr>
          <p:cNvPr id="8195" name="Rectangle 6147"/>
          <p:cNvSpPr>
            <a:spLocks noGrp="1" noChangeArrowheads="1"/>
          </p:cNvSpPr>
          <p:nvPr>
            <p:ph type="body" idx="1"/>
          </p:nvPr>
        </p:nvSpPr>
        <p:spPr>
          <a:xfrm>
            <a:off x="609600" y="1314550"/>
            <a:ext cx="7924800" cy="4400450"/>
          </a:xfrm>
        </p:spPr>
        <p:txBody>
          <a:bodyPr/>
          <a:lstStyle/>
          <a:p>
            <a:pPr eaLnBrk="1" hangingPunct="1">
              <a:spcBef>
                <a:spcPct val="0"/>
              </a:spcBef>
            </a:pPr>
            <a:r>
              <a:rPr lang="et-EE" sz="2000" dirty="0" smtClean="0">
                <a:solidFill>
                  <a:srgbClr val="0000FF"/>
                </a:solidFill>
              </a:rPr>
              <a:t>Ettevõtte tegevuse laiendamine</a:t>
            </a:r>
          </a:p>
          <a:p>
            <a:pPr eaLnBrk="1" hangingPunct="1">
              <a:spcBef>
                <a:spcPct val="0"/>
              </a:spcBef>
            </a:pPr>
            <a:r>
              <a:rPr lang="et-EE" sz="2000" dirty="0" smtClean="0">
                <a:solidFill>
                  <a:srgbClr val="000099"/>
                </a:solidFill>
              </a:rPr>
              <a:t>Grow our activities</a:t>
            </a:r>
          </a:p>
          <a:p>
            <a:pPr eaLnBrk="1" hangingPunct="1">
              <a:spcBef>
                <a:spcPct val="0"/>
              </a:spcBef>
              <a:buNone/>
            </a:pPr>
            <a:endParaRPr lang="et-EE" sz="2000" dirty="0" smtClean="0">
              <a:solidFill>
                <a:srgbClr val="000099"/>
              </a:solidFill>
            </a:endParaRPr>
          </a:p>
          <a:p>
            <a:pPr eaLnBrk="1" hangingPunct="1">
              <a:spcBef>
                <a:spcPct val="0"/>
              </a:spcBef>
            </a:pPr>
            <a:r>
              <a:rPr lang="et-EE" sz="1700" dirty="0" err="1" smtClean="0">
                <a:solidFill>
                  <a:srgbClr val="0000FF"/>
                </a:solidFill>
              </a:rPr>
              <a:t>Watercom</a:t>
            </a:r>
            <a:r>
              <a:rPr lang="et-EE" sz="1700" dirty="0" smtClean="0">
                <a:solidFill>
                  <a:srgbClr val="0000FF"/>
                </a:solidFill>
              </a:rPr>
              <a:t> alustas tegevust 2010. aastal</a:t>
            </a:r>
          </a:p>
          <a:p>
            <a:pPr eaLnBrk="1" hangingPunct="1">
              <a:spcBef>
                <a:spcPct val="0"/>
              </a:spcBef>
            </a:pPr>
            <a:r>
              <a:rPr lang="et-EE" sz="1700" dirty="0" err="1" smtClean="0">
                <a:solidFill>
                  <a:srgbClr val="000099"/>
                </a:solidFill>
              </a:rPr>
              <a:t>Watercom</a:t>
            </a:r>
            <a:r>
              <a:rPr lang="et-EE" sz="1700" dirty="0" smtClean="0">
                <a:solidFill>
                  <a:srgbClr val="000099"/>
                </a:solidFill>
              </a:rPr>
              <a:t> commenced operations in 2010</a:t>
            </a:r>
          </a:p>
          <a:p>
            <a:pPr eaLnBrk="1" hangingPunct="1">
              <a:spcBef>
                <a:spcPct val="0"/>
              </a:spcBef>
            </a:pPr>
            <a:endParaRPr lang="et-EE" sz="1700" dirty="0" smtClean="0">
              <a:solidFill>
                <a:srgbClr val="000099"/>
              </a:solidFill>
            </a:endParaRPr>
          </a:p>
          <a:p>
            <a:pPr eaLnBrk="1" hangingPunct="1">
              <a:spcBef>
                <a:spcPct val="0"/>
              </a:spcBef>
            </a:pPr>
            <a:r>
              <a:rPr lang="et-EE" sz="1700" dirty="0" smtClean="0">
                <a:solidFill>
                  <a:srgbClr val="0000FF"/>
                </a:solidFill>
              </a:rPr>
              <a:t>Hetkel tegeleme järgmistel turgudel Tallinnas ja üle kogu Eesti </a:t>
            </a:r>
          </a:p>
          <a:p>
            <a:pPr eaLnBrk="1" hangingPunct="1">
              <a:spcBef>
                <a:spcPct val="0"/>
              </a:spcBef>
            </a:pPr>
            <a:r>
              <a:rPr lang="et-EE" sz="1700" dirty="0" err="1" smtClean="0">
                <a:solidFill>
                  <a:srgbClr val="000099"/>
                </a:solidFill>
              </a:rPr>
              <a:t>Now</a:t>
            </a:r>
            <a:r>
              <a:rPr lang="et-EE" sz="1700" dirty="0" smtClean="0">
                <a:solidFill>
                  <a:srgbClr val="000099"/>
                </a:solidFill>
              </a:rPr>
              <a:t> </a:t>
            </a:r>
            <a:r>
              <a:rPr lang="et-EE" sz="1700" dirty="0" err="1" smtClean="0">
                <a:solidFill>
                  <a:srgbClr val="000099"/>
                </a:solidFill>
              </a:rPr>
              <a:t>participating</a:t>
            </a:r>
            <a:r>
              <a:rPr lang="et-EE" sz="1700" dirty="0" smtClean="0">
                <a:solidFill>
                  <a:srgbClr val="000099"/>
                </a:solidFill>
              </a:rPr>
              <a:t> in the following markets in Tallinn and across Estonia</a:t>
            </a:r>
          </a:p>
          <a:p>
            <a:pPr eaLnBrk="1" hangingPunct="1">
              <a:spcBef>
                <a:spcPct val="0"/>
              </a:spcBef>
            </a:pPr>
            <a:endParaRPr lang="et-EE" sz="1700" dirty="0" smtClean="0">
              <a:solidFill>
                <a:srgbClr val="000099"/>
              </a:solidFill>
            </a:endParaRPr>
          </a:p>
          <a:p>
            <a:pPr lvl="1" eaLnBrk="1" hangingPunct="1">
              <a:spcBef>
                <a:spcPct val="0"/>
              </a:spcBef>
            </a:pPr>
            <a:r>
              <a:rPr lang="et-EE" sz="1600" dirty="0" smtClean="0">
                <a:solidFill>
                  <a:srgbClr val="0000FF"/>
                </a:solidFill>
              </a:rPr>
              <a:t>Veevarustuse- ja kanalisatsioonisüsteemide opereerimis- ja halduslepingute pakkumine</a:t>
            </a:r>
          </a:p>
          <a:p>
            <a:pPr lvl="1" eaLnBrk="1" hangingPunct="1">
              <a:spcBef>
                <a:spcPct val="0"/>
              </a:spcBef>
            </a:pPr>
            <a:r>
              <a:rPr lang="et-EE" sz="1600" dirty="0" err="1" smtClean="0">
                <a:solidFill>
                  <a:srgbClr val="000099"/>
                </a:solidFill>
              </a:rPr>
              <a:t>Outsourced</a:t>
            </a:r>
            <a:r>
              <a:rPr lang="et-EE" sz="1600" dirty="0" smtClean="0">
                <a:solidFill>
                  <a:srgbClr val="000099"/>
                </a:solidFill>
              </a:rPr>
              <a:t> </a:t>
            </a:r>
            <a:r>
              <a:rPr lang="et-EE" sz="1600" dirty="0" err="1" smtClean="0">
                <a:solidFill>
                  <a:srgbClr val="000099"/>
                </a:solidFill>
              </a:rPr>
              <a:t>water</a:t>
            </a:r>
            <a:r>
              <a:rPr lang="et-EE" sz="1600" dirty="0" smtClean="0">
                <a:solidFill>
                  <a:srgbClr val="000099"/>
                </a:solidFill>
              </a:rPr>
              <a:t> and </a:t>
            </a:r>
            <a:r>
              <a:rPr lang="et-EE" sz="1600" dirty="0" err="1" smtClean="0">
                <a:solidFill>
                  <a:srgbClr val="000099"/>
                </a:solidFill>
              </a:rPr>
              <a:t>wastewater</a:t>
            </a:r>
            <a:r>
              <a:rPr lang="et-EE" sz="1600" dirty="0" smtClean="0">
                <a:solidFill>
                  <a:srgbClr val="000099"/>
                </a:solidFill>
              </a:rPr>
              <a:t> </a:t>
            </a:r>
            <a:r>
              <a:rPr lang="et-EE" sz="1600" dirty="0" err="1" smtClean="0">
                <a:solidFill>
                  <a:srgbClr val="000099"/>
                </a:solidFill>
              </a:rPr>
              <a:t>operating</a:t>
            </a:r>
            <a:r>
              <a:rPr lang="et-EE" sz="1600" dirty="0" smtClean="0">
                <a:solidFill>
                  <a:srgbClr val="000099"/>
                </a:solidFill>
              </a:rPr>
              <a:t> &amp; </a:t>
            </a:r>
            <a:r>
              <a:rPr lang="et-EE" sz="1600" dirty="0" err="1" smtClean="0">
                <a:solidFill>
                  <a:srgbClr val="000099"/>
                </a:solidFill>
              </a:rPr>
              <a:t>maintenance</a:t>
            </a:r>
            <a:r>
              <a:rPr lang="et-EE" sz="1600" dirty="0" smtClean="0">
                <a:solidFill>
                  <a:srgbClr val="000099"/>
                </a:solidFill>
              </a:rPr>
              <a:t> contracts</a:t>
            </a:r>
          </a:p>
          <a:p>
            <a:pPr lvl="1" eaLnBrk="1" hangingPunct="1">
              <a:spcBef>
                <a:spcPct val="0"/>
              </a:spcBef>
            </a:pPr>
            <a:r>
              <a:rPr lang="et-EE" sz="1600" dirty="0" smtClean="0">
                <a:solidFill>
                  <a:srgbClr val="0000FF"/>
                </a:solidFill>
              </a:rPr>
              <a:t>Projektijuhtimine ja omanikujärelevalve</a:t>
            </a:r>
          </a:p>
          <a:p>
            <a:pPr lvl="1" eaLnBrk="1" hangingPunct="1">
              <a:spcBef>
                <a:spcPct val="0"/>
              </a:spcBef>
            </a:pPr>
            <a:r>
              <a:rPr lang="et-EE" sz="1600" dirty="0" smtClean="0">
                <a:solidFill>
                  <a:srgbClr val="000099"/>
                </a:solidFill>
              </a:rPr>
              <a:t>Project </a:t>
            </a:r>
            <a:r>
              <a:rPr lang="et-EE" sz="1600" dirty="0" err="1" smtClean="0">
                <a:solidFill>
                  <a:srgbClr val="000099"/>
                </a:solidFill>
              </a:rPr>
              <a:t>Management</a:t>
            </a:r>
            <a:r>
              <a:rPr lang="et-EE" sz="1600" dirty="0" smtClean="0">
                <a:solidFill>
                  <a:srgbClr val="000099"/>
                </a:solidFill>
              </a:rPr>
              <a:t> &amp; </a:t>
            </a:r>
            <a:r>
              <a:rPr lang="et-EE" sz="1600" dirty="0" err="1" smtClean="0">
                <a:solidFill>
                  <a:srgbClr val="000099"/>
                </a:solidFill>
              </a:rPr>
              <a:t>Supervision</a:t>
            </a:r>
            <a:endParaRPr lang="et-EE" sz="1600" dirty="0" smtClean="0">
              <a:solidFill>
                <a:srgbClr val="000099"/>
              </a:solidFill>
            </a:endParaRPr>
          </a:p>
          <a:p>
            <a:pPr lvl="1" eaLnBrk="1" hangingPunct="1">
              <a:spcBef>
                <a:spcPct val="0"/>
              </a:spcBef>
            </a:pPr>
            <a:r>
              <a:rPr lang="et-EE" sz="1600" dirty="0" smtClean="0">
                <a:solidFill>
                  <a:srgbClr val="0000FF"/>
                </a:solidFill>
              </a:rPr>
              <a:t>Ehitusteenused ja survepesuteenus läbi Veemehe</a:t>
            </a:r>
          </a:p>
          <a:p>
            <a:pPr lvl="1" eaLnBrk="1" hangingPunct="1">
              <a:spcBef>
                <a:spcPct val="0"/>
              </a:spcBef>
            </a:pPr>
            <a:r>
              <a:rPr lang="et-EE" sz="1600" dirty="0" smtClean="0">
                <a:solidFill>
                  <a:srgbClr val="000099"/>
                </a:solidFill>
              </a:rPr>
              <a:t>Construction and </a:t>
            </a:r>
            <a:r>
              <a:rPr lang="et-EE" sz="1600" dirty="0" err="1" smtClean="0">
                <a:solidFill>
                  <a:srgbClr val="000099"/>
                </a:solidFill>
              </a:rPr>
              <a:t>pressure</a:t>
            </a:r>
            <a:r>
              <a:rPr lang="et-EE" sz="1600" dirty="0" smtClean="0">
                <a:solidFill>
                  <a:srgbClr val="000099"/>
                </a:solidFill>
              </a:rPr>
              <a:t> </a:t>
            </a:r>
            <a:r>
              <a:rPr lang="et-EE" sz="1600" dirty="0" err="1" smtClean="0">
                <a:solidFill>
                  <a:srgbClr val="000099"/>
                </a:solidFill>
              </a:rPr>
              <a:t>washing</a:t>
            </a:r>
            <a:r>
              <a:rPr lang="et-EE" sz="1600" dirty="0" smtClean="0">
                <a:solidFill>
                  <a:srgbClr val="000099"/>
                </a:solidFill>
              </a:rPr>
              <a:t> </a:t>
            </a:r>
            <a:r>
              <a:rPr lang="et-EE" sz="1600" dirty="0" err="1" smtClean="0">
                <a:solidFill>
                  <a:srgbClr val="000099"/>
                </a:solidFill>
              </a:rPr>
              <a:t>services</a:t>
            </a:r>
            <a:r>
              <a:rPr lang="et-EE" sz="1600" dirty="0" smtClean="0">
                <a:solidFill>
                  <a:srgbClr val="000099"/>
                </a:solidFill>
              </a:rPr>
              <a:t> through Veemees</a:t>
            </a:r>
          </a:p>
        </p:txBody>
      </p:sp>
      <p:grpSp>
        <p:nvGrpSpPr>
          <p:cNvPr id="11" name="Group 10"/>
          <p:cNvGrpSpPr>
            <a:grpSpLocks/>
          </p:cNvGrpSpPr>
          <p:nvPr/>
        </p:nvGrpSpPr>
        <p:grpSpPr bwMode="auto">
          <a:xfrm>
            <a:off x="7680778" y="1071563"/>
            <a:ext cx="1294751" cy="912813"/>
            <a:chOff x="7048500" y="587355"/>
            <a:chExt cx="1524000" cy="1127133"/>
          </a:xfrm>
        </p:grpSpPr>
        <p:grpSp>
          <p:nvGrpSpPr>
            <p:cNvPr id="12" name="Group 4"/>
            <p:cNvGrpSpPr>
              <a:grpSpLocks/>
            </p:cNvGrpSpPr>
            <p:nvPr/>
          </p:nvGrpSpPr>
          <p:grpSpPr bwMode="auto">
            <a:xfrm>
              <a:off x="7048500" y="587355"/>
              <a:ext cx="1524000" cy="841375"/>
              <a:chOff x="4392" y="490"/>
              <a:chExt cx="960" cy="530"/>
            </a:xfrm>
          </p:grpSpPr>
          <p:sp>
            <p:nvSpPr>
              <p:cNvPr id="14" name="AutoShape 5"/>
              <p:cNvSpPr>
                <a:spLocks noChangeArrowheads="1"/>
              </p:cNvSpPr>
              <p:nvPr/>
            </p:nvSpPr>
            <p:spPr bwMode="auto">
              <a:xfrm>
                <a:off x="4392" y="490"/>
                <a:ext cx="960" cy="170"/>
              </a:xfrm>
              <a:prstGeom prst="triangle">
                <a:avLst>
                  <a:gd name="adj" fmla="val 50000"/>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eaLnBrk="1" hangingPunct="1">
                  <a:lnSpc>
                    <a:spcPct val="90000"/>
                  </a:lnSpc>
                  <a:spcBef>
                    <a:spcPct val="20000"/>
                  </a:spcBef>
                  <a:buClr>
                    <a:schemeClr val="accent2"/>
                  </a:buClr>
                  <a:buFont typeface="Wingdings" pitchFamily="2" charset="2"/>
                  <a:buNone/>
                </a:pPr>
                <a:endParaRPr lang="en-GB" sz="2000">
                  <a:solidFill>
                    <a:schemeClr val="bg1"/>
                  </a:solidFill>
                  <a:latin typeface="Tahoma" pitchFamily="34" charset="0"/>
                </a:endParaRPr>
              </a:p>
            </p:txBody>
          </p:sp>
          <p:sp>
            <p:nvSpPr>
              <p:cNvPr id="15" name="Rectangle 6"/>
              <p:cNvSpPr>
                <a:spLocks noChangeArrowheads="1"/>
              </p:cNvSpPr>
              <p:nvPr/>
            </p:nvSpPr>
            <p:spPr bwMode="auto">
              <a:xfrm>
                <a:off x="4452"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a:lnSpc>
                    <a:spcPct val="90000"/>
                  </a:lnSpc>
                  <a:spcBef>
                    <a:spcPct val="20000"/>
                  </a:spcBef>
                  <a:buClr>
                    <a:schemeClr val="accent2"/>
                  </a:buClr>
                </a:pPr>
                <a:endParaRPr lang="en-GB" sz="2700">
                  <a:latin typeface="Tahoma" pitchFamily="34" charset="0"/>
                  <a:cs typeface="Arial" charset="0"/>
                </a:endParaRPr>
              </a:p>
            </p:txBody>
          </p:sp>
          <p:sp>
            <p:nvSpPr>
              <p:cNvPr id="16" name="Rectangle 7"/>
              <p:cNvSpPr>
                <a:spLocks noChangeArrowheads="1"/>
              </p:cNvSpPr>
              <p:nvPr/>
            </p:nvSpPr>
            <p:spPr bwMode="auto">
              <a:xfrm>
                <a:off x="4736"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sp>
            <p:nvSpPr>
              <p:cNvPr id="17" name="Rectangle 8"/>
              <p:cNvSpPr>
                <a:spLocks noChangeArrowheads="1"/>
              </p:cNvSpPr>
              <p:nvPr/>
            </p:nvSpPr>
            <p:spPr bwMode="auto">
              <a:xfrm>
                <a:off x="5023" y="679"/>
                <a:ext cx="242" cy="341"/>
              </a:xfrm>
              <a:prstGeom prst="rect">
                <a:avLst/>
              </a:prstGeom>
              <a:solidFill>
                <a:srgbClr val="FFC000"/>
              </a:soli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
          <p:nvSpPr>
            <p:cNvPr id="13" name="Rectangle 8"/>
            <p:cNvSpPr>
              <a:spLocks noChangeArrowheads="1"/>
            </p:cNvSpPr>
            <p:nvPr/>
          </p:nvSpPr>
          <p:spPr bwMode="auto">
            <a:xfrm>
              <a:off x="7143768" y="1500174"/>
              <a:ext cx="1300144" cy="214314"/>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58872"/>
            <a:ext cx="8786813" cy="1143000"/>
          </a:xfrm>
        </p:spPr>
        <p:txBody>
          <a:bodyPr/>
          <a:lstStyle/>
          <a:p>
            <a:pPr eaLnBrk="1" hangingPunct="1"/>
            <a:r>
              <a:rPr lang="et-EE" sz="3100" dirty="0" err="1" smtClean="0">
                <a:solidFill>
                  <a:srgbClr val="0000FF"/>
                </a:solidFill>
              </a:rPr>
              <a:t>2010.a</a:t>
            </a:r>
            <a:r>
              <a:rPr lang="et-EE" sz="3100" dirty="0" smtClean="0">
                <a:solidFill>
                  <a:srgbClr val="0000FF"/>
                </a:solidFill>
              </a:rPr>
              <a:t> tähtsündmused </a:t>
            </a:r>
            <a:r>
              <a:rPr lang="et-EE" sz="3100" dirty="0" smtClean="0">
                <a:solidFill>
                  <a:srgbClr val="000099"/>
                </a:solidFill>
              </a:rPr>
              <a:t>/ </a:t>
            </a:r>
            <a:r>
              <a:rPr lang="en-GB" sz="3100" dirty="0" smtClean="0">
                <a:solidFill>
                  <a:srgbClr val="000099"/>
                </a:solidFill>
              </a:rPr>
              <a:t>Highlights of the year 2</a:t>
            </a:r>
            <a:r>
              <a:rPr lang="et-EE" sz="3100" dirty="0" smtClean="0">
                <a:solidFill>
                  <a:srgbClr val="000099"/>
                </a:solidFill>
              </a:rPr>
              <a:t>010 </a:t>
            </a:r>
            <a:endParaRPr lang="en-GB" sz="3100" dirty="0" smtClean="0">
              <a:solidFill>
                <a:srgbClr val="FF0000"/>
              </a:solidFill>
            </a:endParaRPr>
          </a:p>
        </p:txBody>
      </p:sp>
      <p:sp>
        <p:nvSpPr>
          <p:cNvPr id="177155" name="Rectangle 3"/>
          <p:cNvSpPr>
            <a:spLocks noGrp="1" noChangeArrowheads="1"/>
          </p:cNvSpPr>
          <p:nvPr>
            <p:ph type="body" idx="1"/>
          </p:nvPr>
        </p:nvSpPr>
        <p:spPr>
          <a:xfrm>
            <a:off x="285750" y="1314551"/>
            <a:ext cx="8429625" cy="5543450"/>
          </a:xfrm>
        </p:spPr>
        <p:txBody>
          <a:bodyPr/>
          <a:lstStyle/>
          <a:p>
            <a:pPr>
              <a:spcBef>
                <a:spcPts val="0"/>
              </a:spcBef>
            </a:pPr>
            <a:r>
              <a:rPr lang="et-EE" sz="2000" dirty="0" smtClean="0">
                <a:solidFill>
                  <a:srgbClr val="0000FF"/>
                </a:solidFill>
              </a:rPr>
              <a:t>Ettevõtte väärtus</a:t>
            </a:r>
          </a:p>
          <a:p>
            <a:pPr>
              <a:spcBef>
                <a:spcPts val="0"/>
              </a:spcBef>
            </a:pPr>
            <a:r>
              <a:rPr lang="et-EE" sz="2000" dirty="0" err="1" smtClean="0">
                <a:solidFill>
                  <a:srgbClr val="000099"/>
                </a:solidFill>
              </a:rPr>
              <a:t>Shareholder</a:t>
            </a:r>
            <a:r>
              <a:rPr lang="et-EE" sz="2000" dirty="0" smtClean="0">
                <a:solidFill>
                  <a:srgbClr val="000099"/>
                </a:solidFill>
              </a:rPr>
              <a:t> </a:t>
            </a:r>
            <a:r>
              <a:rPr lang="et-EE" sz="2000" dirty="0" err="1" smtClean="0">
                <a:solidFill>
                  <a:srgbClr val="000099"/>
                </a:solidFill>
              </a:rPr>
              <a:t>Value</a:t>
            </a:r>
            <a:r>
              <a:rPr lang="et-EE" sz="2000" dirty="0" smtClean="0">
                <a:solidFill>
                  <a:srgbClr val="000099"/>
                </a:solidFill>
              </a:rPr>
              <a:t>  </a:t>
            </a:r>
            <a:endParaRPr lang="en-GB" sz="2000" dirty="0" smtClean="0">
              <a:solidFill>
                <a:srgbClr val="0000FF"/>
              </a:solidFill>
            </a:endParaRPr>
          </a:p>
          <a:p>
            <a:pPr eaLnBrk="1" hangingPunct="1">
              <a:spcBef>
                <a:spcPts val="0"/>
              </a:spcBef>
              <a:buFont typeface="Wingdings" pitchFamily="2" charset="2"/>
              <a:buChar char="§"/>
            </a:pPr>
            <a:r>
              <a:rPr lang="et-EE" sz="1700" dirty="0" smtClean="0">
                <a:solidFill>
                  <a:srgbClr val="0000FF"/>
                </a:solidFill>
              </a:rPr>
              <a:t>Head finantstulemused</a:t>
            </a:r>
          </a:p>
          <a:p>
            <a:pPr eaLnBrk="1" hangingPunct="1">
              <a:spcBef>
                <a:spcPts val="0"/>
              </a:spcBef>
              <a:buFont typeface="Wingdings" pitchFamily="2" charset="2"/>
              <a:buChar char="§"/>
            </a:pPr>
            <a:r>
              <a:rPr lang="en-GB" sz="1700" dirty="0" smtClean="0">
                <a:solidFill>
                  <a:srgbClr val="000099"/>
                </a:solidFill>
              </a:rPr>
              <a:t>Strong financial performance</a:t>
            </a:r>
          </a:p>
          <a:p>
            <a:pPr lvl="1" eaLnBrk="1" hangingPunct="1">
              <a:spcBef>
                <a:spcPts val="0"/>
              </a:spcBef>
            </a:pPr>
            <a:r>
              <a:rPr lang="et-EE" sz="1400" dirty="0" smtClean="0">
                <a:solidFill>
                  <a:srgbClr val="0000FF"/>
                </a:solidFill>
              </a:rPr>
              <a:t>Tulud 777 milj. krooni (+6%)</a:t>
            </a:r>
          </a:p>
          <a:p>
            <a:pPr lvl="1" eaLnBrk="1" hangingPunct="1">
              <a:spcBef>
                <a:spcPts val="0"/>
              </a:spcBef>
            </a:pPr>
            <a:r>
              <a:rPr lang="en-GB" sz="1400" dirty="0" smtClean="0">
                <a:solidFill>
                  <a:srgbClr val="000099"/>
                </a:solidFill>
              </a:rPr>
              <a:t>Revenues of </a:t>
            </a:r>
            <a:r>
              <a:rPr lang="et-EE" sz="1400" dirty="0" smtClean="0">
                <a:solidFill>
                  <a:srgbClr val="000099"/>
                </a:solidFill>
              </a:rPr>
              <a:t>777</a:t>
            </a:r>
            <a:r>
              <a:rPr lang="en-GB" sz="1400" dirty="0" smtClean="0">
                <a:solidFill>
                  <a:srgbClr val="000099"/>
                </a:solidFill>
              </a:rPr>
              <a:t> million </a:t>
            </a:r>
            <a:r>
              <a:rPr lang="en-GB" sz="1400" dirty="0" err="1" smtClean="0">
                <a:solidFill>
                  <a:srgbClr val="000099"/>
                </a:solidFill>
              </a:rPr>
              <a:t>kroon</a:t>
            </a:r>
            <a:r>
              <a:rPr lang="et-EE" sz="1400" dirty="0" smtClean="0">
                <a:solidFill>
                  <a:srgbClr val="000099"/>
                </a:solidFill>
              </a:rPr>
              <a:t>s (+6%)</a:t>
            </a:r>
          </a:p>
          <a:p>
            <a:pPr lvl="1" eaLnBrk="1" hangingPunct="1">
              <a:spcBef>
                <a:spcPts val="0"/>
              </a:spcBef>
              <a:buNone/>
            </a:pPr>
            <a:endParaRPr lang="en-GB" sz="1400" dirty="0" smtClean="0">
              <a:solidFill>
                <a:srgbClr val="000099"/>
              </a:solidFill>
            </a:endParaRPr>
          </a:p>
          <a:p>
            <a:pPr lvl="1" eaLnBrk="1" hangingPunct="1">
              <a:spcBef>
                <a:spcPts val="0"/>
              </a:spcBef>
            </a:pPr>
            <a:r>
              <a:rPr lang="et-EE" sz="1400" dirty="0" smtClean="0">
                <a:solidFill>
                  <a:srgbClr val="0000FF"/>
                </a:solidFill>
              </a:rPr>
              <a:t>Tulumaksujärgne kasum 257 milj. krooni (-25%)</a:t>
            </a:r>
          </a:p>
          <a:p>
            <a:pPr lvl="1" eaLnBrk="1" hangingPunct="1">
              <a:spcBef>
                <a:spcPts val="0"/>
              </a:spcBef>
            </a:pPr>
            <a:r>
              <a:rPr lang="en-GB" sz="1400" dirty="0" smtClean="0">
                <a:solidFill>
                  <a:srgbClr val="000099"/>
                </a:solidFill>
              </a:rPr>
              <a:t>Profit after Tax </a:t>
            </a:r>
            <a:r>
              <a:rPr lang="et-EE" sz="1400" dirty="0" smtClean="0">
                <a:solidFill>
                  <a:srgbClr val="000099"/>
                </a:solidFill>
              </a:rPr>
              <a:t>257</a:t>
            </a:r>
            <a:r>
              <a:rPr lang="en-GB" sz="1400" dirty="0" smtClean="0">
                <a:solidFill>
                  <a:srgbClr val="000099"/>
                </a:solidFill>
              </a:rPr>
              <a:t> million </a:t>
            </a:r>
            <a:r>
              <a:rPr lang="en-GB" sz="1400" dirty="0" err="1" smtClean="0">
                <a:solidFill>
                  <a:srgbClr val="000099"/>
                </a:solidFill>
              </a:rPr>
              <a:t>kroon</a:t>
            </a:r>
            <a:r>
              <a:rPr lang="et-EE" sz="1400" dirty="0" smtClean="0">
                <a:solidFill>
                  <a:srgbClr val="000099"/>
                </a:solidFill>
              </a:rPr>
              <a:t>s (-25%)</a:t>
            </a:r>
          </a:p>
          <a:p>
            <a:pPr lvl="1" eaLnBrk="1" hangingPunct="1">
              <a:spcBef>
                <a:spcPts val="0"/>
              </a:spcBef>
            </a:pPr>
            <a:endParaRPr lang="en-GB" sz="1400" dirty="0" smtClean="0">
              <a:solidFill>
                <a:srgbClr val="000099"/>
              </a:solidFill>
            </a:endParaRPr>
          </a:p>
          <a:p>
            <a:pPr lvl="1" eaLnBrk="1" hangingPunct="1">
              <a:spcBef>
                <a:spcPts val="0"/>
              </a:spcBef>
            </a:pPr>
            <a:r>
              <a:rPr lang="et-EE" sz="1400" dirty="0" smtClean="0">
                <a:solidFill>
                  <a:srgbClr val="0000FF"/>
                </a:solidFill>
              </a:rPr>
              <a:t>Investeeringuid 274 milj. krooni (+9%)</a:t>
            </a:r>
          </a:p>
          <a:p>
            <a:pPr lvl="1" eaLnBrk="1" hangingPunct="1">
              <a:spcBef>
                <a:spcPts val="0"/>
              </a:spcBef>
            </a:pPr>
            <a:r>
              <a:rPr lang="en-GB" sz="1400" dirty="0" smtClean="0">
                <a:solidFill>
                  <a:srgbClr val="000099"/>
                </a:solidFill>
              </a:rPr>
              <a:t>Investments </a:t>
            </a:r>
            <a:r>
              <a:rPr lang="et-EE" sz="1400" dirty="0" smtClean="0">
                <a:solidFill>
                  <a:srgbClr val="000099"/>
                </a:solidFill>
              </a:rPr>
              <a:t>274</a:t>
            </a:r>
            <a:r>
              <a:rPr lang="en-GB" sz="1400" dirty="0" smtClean="0">
                <a:solidFill>
                  <a:srgbClr val="000099"/>
                </a:solidFill>
              </a:rPr>
              <a:t> million </a:t>
            </a:r>
            <a:r>
              <a:rPr lang="en-GB" sz="1400" dirty="0" err="1" smtClean="0">
                <a:solidFill>
                  <a:srgbClr val="000099"/>
                </a:solidFill>
              </a:rPr>
              <a:t>kroon</a:t>
            </a:r>
            <a:r>
              <a:rPr lang="et-EE" sz="1400" dirty="0" smtClean="0">
                <a:solidFill>
                  <a:srgbClr val="000099"/>
                </a:solidFill>
              </a:rPr>
              <a:t>s (+9%)</a:t>
            </a:r>
          </a:p>
          <a:p>
            <a:pPr lvl="1" eaLnBrk="1" hangingPunct="1">
              <a:spcBef>
                <a:spcPts val="0"/>
              </a:spcBef>
            </a:pPr>
            <a:endParaRPr lang="en-GB" sz="1400" dirty="0" smtClean="0">
              <a:solidFill>
                <a:srgbClr val="000099"/>
              </a:solidFill>
            </a:endParaRPr>
          </a:p>
          <a:p>
            <a:pPr lvl="1" eaLnBrk="1" hangingPunct="1">
              <a:spcBef>
                <a:spcPts val="0"/>
              </a:spcBef>
            </a:pPr>
            <a:r>
              <a:rPr lang="et-EE" sz="1400" dirty="0" smtClean="0">
                <a:solidFill>
                  <a:srgbClr val="0000FF"/>
                </a:solidFill>
              </a:rPr>
              <a:t>Kasum aktsia kohta 12,8 krooni (+15%)</a:t>
            </a:r>
          </a:p>
          <a:p>
            <a:pPr lvl="1" eaLnBrk="1" hangingPunct="1">
              <a:spcBef>
                <a:spcPts val="0"/>
              </a:spcBef>
            </a:pPr>
            <a:r>
              <a:rPr lang="en-GB" sz="1400" dirty="0" smtClean="0">
                <a:solidFill>
                  <a:srgbClr val="000099"/>
                </a:solidFill>
              </a:rPr>
              <a:t>Earnings per share </a:t>
            </a:r>
            <a:r>
              <a:rPr lang="et-EE" sz="1400" dirty="0" smtClean="0">
                <a:solidFill>
                  <a:srgbClr val="000099"/>
                </a:solidFill>
              </a:rPr>
              <a:t>12.8</a:t>
            </a:r>
            <a:r>
              <a:rPr lang="en-GB" sz="1400" dirty="0" smtClean="0">
                <a:solidFill>
                  <a:srgbClr val="000099"/>
                </a:solidFill>
              </a:rPr>
              <a:t> </a:t>
            </a:r>
            <a:r>
              <a:rPr lang="en-GB" sz="1400" dirty="0" err="1" smtClean="0">
                <a:solidFill>
                  <a:srgbClr val="000099"/>
                </a:solidFill>
              </a:rPr>
              <a:t>kroon</a:t>
            </a:r>
            <a:r>
              <a:rPr lang="et-EE" sz="1400" dirty="0" smtClean="0">
                <a:solidFill>
                  <a:srgbClr val="000099"/>
                </a:solidFill>
              </a:rPr>
              <a:t>s (+15%)</a:t>
            </a:r>
          </a:p>
          <a:p>
            <a:pPr lvl="1" eaLnBrk="1" hangingPunct="1">
              <a:spcBef>
                <a:spcPts val="0"/>
              </a:spcBef>
            </a:pPr>
            <a:endParaRPr lang="en-GB" sz="1400" dirty="0" smtClean="0">
              <a:solidFill>
                <a:srgbClr val="000099"/>
              </a:solidFill>
            </a:endParaRPr>
          </a:p>
          <a:p>
            <a:pPr lvl="1" eaLnBrk="1" hangingPunct="1">
              <a:spcBef>
                <a:spcPts val="0"/>
              </a:spcBef>
            </a:pPr>
            <a:r>
              <a:rPr lang="et-EE" sz="1400" dirty="0" smtClean="0">
                <a:solidFill>
                  <a:srgbClr val="0000FF"/>
                </a:solidFill>
              </a:rPr>
              <a:t>Ettepanek maksta 16 milj. eurot dividende (25 EUR/aktsia)</a:t>
            </a:r>
          </a:p>
          <a:p>
            <a:pPr lvl="1" eaLnBrk="1" hangingPunct="1">
              <a:spcBef>
                <a:spcPts val="0"/>
              </a:spcBef>
            </a:pPr>
            <a:r>
              <a:rPr lang="en-GB" sz="1400" dirty="0" smtClean="0">
                <a:solidFill>
                  <a:srgbClr val="000099"/>
                </a:solidFill>
              </a:rPr>
              <a:t>Proposed dividend of </a:t>
            </a:r>
            <a:r>
              <a:rPr lang="et-EE" sz="1400" dirty="0" smtClean="0">
                <a:solidFill>
                  <a:srgbClr val="000099"/>
                </a:solidFill>
              </a:rPr>
              <a:t>16</a:t>
            </a:r>
            <a:r>
              <a:rPr lang="en-GB" sz="1400" dirty="0" smtClean="0">
                <a:solidFill>
                  <a:srgbClr val="000099"/>
                </a:solidFill>
              </a:rPr>
              <a:t> million </a:t>
            </a:r>
            <a:r>
              <a:rPr lang="et-EE" sz="1400" dirty="0" smtClean="0">
                <a:solidFill>
                  <a:srgbClr val="000099"/>
                </a:solidFill>
              </a:rPr>
              <a:t>euros (25 </a:t>
            </a:r>
            <a:r>
              <a:rPr lang="et-EE" sz="1400" dirty="0" err="1" smtClean="0">
                <a:solidFill>
                  <a:srgbClr val="000099"/>
                </a:solidFill>
              </a:rPr>
              <a:t>EUR/share</a:t>
            </a:r>
            <a:r>
              <a:rPr lang="et-EE" sz="1400" dirty="0" smtClean="0">
                <a:solidFill>
                  <a:srgbClr val="000099"/>
                </a:solidFill>
              </a:rPr>
              <a:t>)</a:t>
            </a:r>
          </a:p>
          <a:p>
            <a:pPr lvl="1" eaLnBrk="1" hangingPunct="1">
              <a:spcBef>
                <a:spcPts val="0"/>
              </a:spcBef>
              <a:buNone/>
            </a:pPr>
            <a:endParaRPr lang="et-EE" sz="1600" dirty="0" smtClean="0">
              <a:solidFill>
                <a:srgbClr val="000099"/>
              </a:solidFill>
            </a:endParaRPr>
          </a:p>
          <a:p>
            <a:pPr eaLnBrk="1" hangingPunct="1">
              <a:spcBef>
                <a:spcPts val="0"/>
              </a:spcBef>
              <a:buFont typeface="Wingdings" pitchFamily="2" charset="2"/>
              <a:buChar char="§"/>
            </a:pPr>
            <a:r>
              <a:rPr lang="et-EE" sz="1700" dirty="0" smtClean="0">
                <a:solidFill>
                  <a:srgbClr val="0000FF"/>
                </a:solidFill>
              </a:rPr>
              <a:t>Auhind parimate investorsuhete eest Tallinna börsil – teine aasta järjest</a:t>
            </a:r>
          </a:p>
          <a:p>
            <a:pPr eaLnBrk="1" hangingPunct="1">
              <a:spcBef>
                <a:spcPts val="0"/>
              </a:spcBef>
              <a:buFont typeface="Wingdings" pitchFamily="2" charset="2"/>
              <a:buChar char="§"/>
            </a:pPr>
            <a:r>
              <a:rPr lang="et-EE" sz="1700" dirty="0" err="1" smtClean="0">
                <a:solidFill>
                  <a:srgbClr val="000099"/>
                </a:solidFill>
              </a:rPr>
              <a:t>Award</a:t>
            </a:r>
            <a:r>
              <a:rPr lang="et-EE" sz="1700" dirty="0" smtClean="0">
                <a:solidFill>
                  <a:srgbClr val="000099"/>
                </a:solidFill>
              </a:rPr>
              <a:t> </a:t>
            </a:r>
            <a:r>
              <a:rPr lang="et-EE" sz="1700" dirty="0" err="1" smtClean="0">
                <a:solidFill>
                  <a:srgbClr val="000099"/>
                </a:solidFill>
              </a:rPr>
              <a:t>for</a:t>
            </a:r>
            <a:r>
              <a:rPr lang="et-EE" sz="1700" dirty="0" smtClean="0">
                <a:solidFill>
                  <a:srgbClr val="000099"/>
                </a:solidFill>
              </a:rPr>
              <a:t> </a:t>
            </a:r>
            <a:r>
              <a:rPr lang="et-EE" sz="1700" dirty="0" err="1" smtClean="0">
                <a:solidFill>
                  <a:srgbClr val="000099"/>
                </a:solidFill>
              </a:rPr>
              <a:t>Best</a:t>
            </a:r>
            <a:r>
              <a:rPr lang="et-EE" sz="1700" dirty="0" smtClean="0">
                <a:solidFill>
                  <a:srgbClr val="000099"/>
                </a:solidFill>
              </a:rPr>
              <a:t> Investor </a:t>
            </a:r>
            <a:r>
              <a:rPr lang="et-EE" sz="1700" dirty="0" err="1" smtClean="0">
                <a:solidFill>
                  <a:srgbClr val="000099"/>
                </a:solidFill>
              </a:rPr>
              <a:t>Relations</a:t>
            </a:r>
            <a:r>
              <a:rPr lang="et-EE" sz="1700" dirty="0" smtClean="0">
                <a:solidFill>
                  <a:srgbClr val="000099"/>
                </a:solidFill>
              </a:rPr>
              <a:t> on Tallinn </a:t>
            </a:r>
            <a:r>
              <a:rPr lang="et-EE" sz="1700" dirty="0" err="1" smtClean="0">
                <a:solidFill>
                  <a:srgbClr val="000099"/>
                </a:solidFill>
              </a:rPr>
              <a:t>Stock</a:t>
            </a:r>
            <a:r>
              <a:rPr lang="et-EE" sz="1700" dirty="0" smtClean="0">
                <a:solidFill>
                  <a:srgbClr val="000099"/>
                </a:solidFill>
              </a:rPr>
              <a:t> Exchange – </a:t>
            </a:r>
            <a:r>
              <a:rPr lang="et-EE" sz="1700" dirty="0" err="1" smtClean="0">
                <a:solidFill>
                  <a:srgbClr val="000099"/>
                </a:solidFill>
              </a:rPr>
              <a:t>second</a:t>
            </a:r>
            <a:r>
              <a:rPr lang="et-EE" sz="1700" dirty="0" smtClean="0">
                <a:solidFill>
                  <a:srgbClr val="000099"/>
                </a:solidFill>
              </a:rPr>
              <a:t> </a:t>
            </a:r>
            <a:r>
              <a:rPr lang="et-EE" sz="1700" dirty="0" err="1" smtClean="0">
                <a:solidFill>
                  <a:srgbClr val="000099"/>
                </a:solidFill>
              </a:rPr>
              <a:t>year</a:t>
            </a:r>
            <a:r>
              <a:rPr lang="et-EE" sz="1700" dirty="0" smtClean="0">
                <a:solidFill>
                  <a:srgbClr val="000099"/>
                </a:solidFill>
              </a:rPr>
              <a:t> </a:t>
            </a:r>
            <a:r>
              <a:rPr lang="et-EE" sz="1700" dirty="0" err="1" smtClean="0">
                <a:solidFill>
                  <a:srgbClr val="000099"/>
                </a:solidFill>
              </a:rPr>
              <a:t>in</a:t>
            </a:r>
            <a:r>
              <a:rPr lang="et-EE" sz="1700" dirty="0" smtClean="0">
                <a:solidFill>
                  <a:srgbClr val="000099"/>
                </a:solidFill>
              </a:rPr>
              <a:t> a </a:t>
            </a:r>
            <a:r>
              <a:rPr lang="et-EE" sz="1700" dirty="0" err="1" smtClean="0">
                <a:solidFill>
                  <a:srgbClr val="000099"/>
                </a:solidFill>
              </a:rPr>
              <a:t>row</a:t>
            </a:r>
            <a:endParaRPr lang="en-GB" sz="1700" dirty="0" smtClean="0">
              <a:solidFill>
                <a:srgbClr val="000099"/>
              </a:solidFill>
            </a:endParaRPr>
          </a:p>
        </p:txBody>
      </p:sp>
      <p:grpSp>
        <p:nvGrpSpPr>
          <p:cNvPr id="12" name="Group 10"/>
          <p:cNvGrpSpPr>
            <a:grpSpLocks/>
          </p:cNvGrpSpPr>
          <p:nvPr/>
        </p:nvGrpSpPr>
        <p:grpSpPr bwMode="auto">
          <a:xfrm>
            <a:off x="7680778" y="1071563"/>
            <a:ext cx="1294751" cy="912813"/>
            <a:chOff x="7048500" y="587355"/>
            <a:chExt cx="1524000" cy="1127133"/>
          </a:xfrm>
        </p:grpSpPr>
        <p:grpSp>
          <p:nvGrpSpPr>
            <p:cNvPr id="13" name="Group 4"/>
            <p:cNvGrpSpPr>
              <a:grpSpLocks/>
            </p:cNvGrpSpPr>
            <p:nvPr/>
          </p:nvGrpSpPr>
          <p:grpSpPr bwMode="auto">
            <a:xfrm>
              <a:off x="7048500" y="587355"/>
              <a:ext cx="1524000" cy="841375"/>
              <a:chOff x="4392" y="490"/>
              <a:chExt cx="960" cy="530"/>
            </a:xfrm>
          </p:grpSpPr>
          <p:sp>
            <p:nvSpPr>
              <p:cNvPr id="15" name="AutoShape 5"/>
              <p:cNvSpPr>
                <a:spLocks noChangeArrowheads="1"/>
              </p:cNvSpPr>
              <p:nvPr/>
            </p:nvSpPr>
            <p:spPr bwMode="auto">
              <a:xfrm>
                <a:off x="4392" y="490"/>
                <a:ext cx="960" cy="170"/>
              </a:xfrm>
              <a:prstGeom prst="triangle">
                <a:avLst>
                  <a:gd name="adj" fmla="val 50000"/>
                </a:avLst>
              </a:prstGeom>
              <a:solidFill>
                <a:srgbClr val="FFC000"/>
              </a:solidFill>
              <a:ln w="9525">
                <a:solidFill>
                  <a:schemeClr val="tx1"/>
                </a:solidFill>
                <a:miter lim="800000"/>
                <a:headEnd/>
                <a:tailEnd/>
              </a:ln>
            </p:spPr>
            <p:txBody>
              <a:bodyPr wrap="none" lIns="82936" tIns="41468" rIns="82936" bIns="41468" anchor="ctr"/>
              <a:lstStyle/>
              <a:p>
                <a:pPr algn="ctr" eaLnBrk="1" hangingPunct="1">
                  <a:lnSpc>
                    <a:spcPct val="90000"/>
                  </a:lnSpc>
                  <a:spcBef>
                    <a:spcPct val="20000"/>
                  </a:spcBef>
                  <a:buClr>
                    <a:schemeClr val="accent2"/>
                  </a:buClr>
                  <a:buFont typeface="Wingdings" pitchFamily="2" charset="2"/>
                  <a:buNone/>
                </a:pPr>
                <a:endParaRPr lang="en-GB" sz="2000">
                  <a:solidFill>
                    <a:schemeClr val="bg1"/>
                  </a:solidFill>
                  <a:latin typeface="Tahoma" pitchFamily="34" charset="0"/>
                </a:endParaRPr>
              </a:p>
            </p:txBody>
          </p:sp>
          <p:sp>
            <p:nvSpPr>
              <p:cNvPr id="16" name="Rectangle 6"/>
              <p:cNvSpPr>
                <a:spLocks noChangeArrowheads="1"/>
              </p:cNvSpPr>
              <p:nvPr/>
            </p:nvSpPr>
            <p:spPr bwMode="auto">
              <a:xfrm>
                <a:off x="4452"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a:lnSpc>
                    <a:spcPct val="90000"/>
                  </a:lnSpc>
                  <a:spcBef>
                    <a:spcPct val="20000"/>
                  </a:spcBef>
                  <a:buClr>
                    <a:schemeClr val="accent2"/>
                  </a:buClr>
                </a:pPr>
                <a:endParaRPr lang="en-GB" sz="2700">
                  <a:latin typeface="Tahoma" pitchFamily="34" charset="0"/>
                  <a:cs typeface="Arial" charset="0"/>
                </a:endParaRPr>
              </a:p>
            </p:txBody>
          </p:sp>
          <p:sp>
            <p:nvSpPr>
              <p:cNvPr id="17" name="Rectangle 7"/>
              <p:cNvSpPr>
                <a:spLocks noChangeArrowheads="1"/>
              </p:cNvSpPr>
              <p:nvPr/>
            </p:nvSpPr>
            <p:spPr bwMode="auto">
              <a:xfrm>
                <a:off x="4736"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sp>
            <p:nvSpPr>
              <p:cNvPr id="18" name="Rectangle 8"/>
              <p:cNvSpPr>
                <a:spLocks noChangeArrowheads="1"/>
              </p:cNvSpPr>
              <p:nvPr/>
            </p:nvSpPr>
            <p:spPr bwMode="auto">
              <a:xfrm>
                <a:off x="5023"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
          <p:nvSpPr>
            <p:cNvPr id="14" name="Rectangle 8"/>
            <p:cNvSpPr>
              <a:spLocks noChangeArrowheads="1"/>
            </p:cNvSpPr>
            <p:nvPr/>
          </p:nvSpPr>
          <p:spPr bwMode="auto">
            <a:xfrm>
              <a:off x="7143768" y="1500174"/>
              <a:ext cx="1300144" cy="214314"/>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146"/>
          <p:cNvSpPr>
            <a:spLocks noGrp="1" noChangeArrowheads="1"/>
          </p:cNvSpPr>
          <p:nvPr>
            <p:ph type="title"/>
          </p:nvPr>
        </p:nvSpPr>
        <p:spPr>
          <a:xfrm>
            <a:off x="79563" y="355325"/>
            <a:ext cx="8643937" cy="1143000"/>
          </a:xfrm>
        </p:spPr>
        <p:txBody>
          <a:bodyPr/>
          <a:lstStyle/>
          <a:p>
            <a:pPr eaLnBrk="1" hangingPunct="1"/>
            <a:r>
              <a:rPr lang="et-EE" sz="3100" dirty="0" err="1" smtClean="0">
                <a:solidFill>
                  <a:srgbClr val="0000FF"/>
                </a:solidFill>
              </a:rPr>
              <a:t>2010.a</a:t>
            </a:r>
            <a:r>
              <a:rPr lang="et-EE" sz="3100" dirty="0" smtClean="0">
                <a:solidFill>
                  <a:srgbClr val="0000FF"/>
                </a:solidFill>
              </a:rPr>
              <a:t> tähtsündmused </a:t>
            </a:r>
            <a:r>
              <a:rPr lang="et-EE" sz="3100" dirty="0" smtClean="0">
                <a:solidFill>
                  <a:srgbClr val="000099"/>
                </a:solidFill>
              </a:rPr>
              <a:t>/ </a:t>
            </a:r>
            <a:r>
              <a:rPr lang="en-GB" sz="3100" dirty="0" smtClean="0">
                <a:solidFill>
                  <a:srgbClr val="000099"/>
                </a:solidFill>
              </a:rPr>
              <a:t>Highlights of the year 2</a:t>
            </a:r>
            <a:r>
              <a:rPr lang="et-EE" sz="3100" dirty="0" smtClean="0">
                <a:solidFill>
                  <a:srgbClr val="000099"/>
                </a:solidFill>
              </a:rPr>
              <a:t>010 </a:t>
            </a:r>
            <a:endParaRPr lang="en-GB" sz="3100" dirty="0" smtClean="0">
              <a:solidFill>
                <a:srgbClr val="FF0000"/>
              </a:solidFill>
            </a:endParaRPr>
          </a:p>
        </p:txBody>
      </p:sp>
      <p:sp>
        <p:nvSpPr>
          <p:cNvPr id="11267" name="Rectangle 6147"/>
          <p:cNvSpPr>
            <a:spLocks noGrp="1" noChangeArrowheads="1"/>
          </p:cNvSpPr>
          <p:nvPr>
            <p:ph type="body" idx="1"/>
          </p:nvPr>
        </p:nvSpPr>
        <p:spPr>
          <a:xfrm>
            <a:off x="571500" y="1507950"/>
            <a:ext cx="7924800" cy="4778550"/>
          </a:xfrm>
        </p:spPr>
        <p:txBody>
          <a:bodyPr/>
          <a:lstStyle/>
          <a:p>
            <a:pPr eaLnBrk="1" hangingPunct="1">
              <a:spcBef>
                <a:spcPts val="0"/>
              </a:spcBef>
              <a:defRPr/>
            </a:pPr>
            <a:r>
              <a:rPr lang="et-EE" sz="2000" dirty="0" smtClean="0">
                <a:solidFill>
                  <a:srgbClr val="0000FF"/>
                </a:solidFill>
                <a:ea typeface="+mj-ea"/>
                <a:cs typeface="+mj-cs"/>
              </a:rPr>
              <a:t>Töötajad</a:t>
            </a:r>
          </a:p>
          <a:p>
            <a:pPr eaLnBrk="1" hangingPunct="1">
              <a:spcBef>
                <a:spcPts val="0"/>
              </a:spcBef>
              <a:defRPr/>
            </a:pPr>
            <a:r>
              <a:rPr lang="et-EE" sz="2000" dirty="0" err="1" smtClean="0">
                <a:solidFill>
                  <a:srgbClr val="000099"/>
                </a:solidFill>
                <a:ea typeface="+mj-ea"/>
                <a:cs typeface="+mj-cs"/>
              </a:rPr>
              <a:t>People</a:t>
            </a:r>
            <a:endParaRPr lang="et-EE" sz="2000" dirty="0" smtClean="0">
              <a:solidFill>
                <a:srgbClr val="000099"/>
              </a:solidFill>
              <a:ea typeface="+mj-ea"/>
              <a:cs typeface="+mj-cs"/>
            </a:endParaRPr>
          </a:p>
          <a:p>
            <a:pPr eaLnBrk="1" hangingPunct="1">
              <a:spcBef>
                <a:spcPts val="0"/>
              </a:spcBef>
              <a:defRPr/>
            </a:pPr>
            <a:endParaRPr lang="et-EE" sz="1700" dirty="0" smtClean="0">
              <a:solidFill>
                <a:srgbClr val="000099"/>
              </a:solidFill>
              <a:ea typeface="+mj-ea"/>
              <a:cs typeface="+mj-cs"/>
            </a:endParaRPr>
          </a:p>
          <a:p>
            <a:pPr lvl="1" eaLnBrk="1" hangingPunct="1">
              <a:spcBef>
                <a:spcPts val="0"/>
              </a:spcBef>
              <a:defRPr/>
            </a:pPr>
            <a:r>
              <a:rPr lang="et-EE" sz="1700" dirty="0" smtClean="0">
                <a:solidFill>
                  <a:srgbClr val="0000FF"/>
                </a:solidFill>
                <a:ea typeface="+mj-ea"/>
                <a:cs typeface="+mj-cs"/>
              </a:rPr>
              <a:t>Töötervishoid ja –ohutus – </a:t>
            </a:r>
            <a:r>
              <a:rPr lang="et-EE" sz="1700" dirty="0" err="1" smtClean="0">
                <a:solidFill>
                  <a:srgbClr val="0000FF"/>
                </a:solidFill>
                <a:ea typeface="+mj-ea"/>
                <a:cs typeface="+mj-cs"/>
              </a:rPr>
              <a:t>OHSAS</a:t>
            </a:r>
            <a:r>
              <a:rPr lang="et-EE" sz="1700" dirty="0" smtClean="0">
                <a:solidFill>
                  <a:srgbClr val="0000FF"/>
                </a:solidFill>
                <a:ea typeface="+mj-ea"/>
                <a:cs typeface="+mj-cs"/>
              </a:rPr>
              <a:t> 18001 sertifikaat</a:t>
            </a:r>
          </a:p>
          <a:p>
            <a:pPr lvl="1" eaLnBrk="1" hangingPunct="1">
              <a:spcBef>
                <a:spcPts val="0"/>
              </a:spcBef>
              <a:defRPr/>
            </a:pPr>
            <a:r>
              <a:rPr lang="et-EE" sz="1700" dirty="0" err="1" smtClean="0">
                <a:solidFill>
                  <a:srgbClr val="000099"/>
                </a:solidFill>
                <a:ea typeface="+mj-ea"/>
                <a:cs typeface="+mj-cs"/>
              </a:rPr>
              <a:t>Health</a:t>
            </a:r>
            <a:r>
              <a:rPr lang="et-EE" sz="1700" dirty="0" smtClean="0">
                <a:solidFill>
                  <a:srgbClr val="000099"/>
                </a:solidFill>
                <a:ea typeface="+mj-ea"/>
                <a:cs typeface="+mj-cs"/>
              </a:rPr>
              <a:t> and </a:t>
            </a:r>
            <a:r>
              <a:rPr lang="et-EE" sz="1700" dirty="0" err="1" smtClean="0">
                <a:solidFill>
                  <a:srgbClr val="000099"/>
                </a:solidFill>
                <a:ea typeface="+mj-ea"/>
                <a:cs typeface="+mj-cs"/>
              </a:rPr>
              <a:t>Safety</a:t>
            </a:r>
            <a:r>
              <a:rPr lang="et-EE" sz="1700" dirty="0" smtClean="0">
                <a:solidFill>
                  <a:srgbClr val="000099"/>
                </a:solidFill>
                <a:ea typeface="+mj-ea"/>
                <a:cs typeface="+mj-cs"/>
              </a:rPr>
              <a:t> – </a:t>
            </a:r>
            <a:r>
              <a:rPr lang="en-GB" sz="1700" dirty="0" err="1" smtClean="0">
                <a:solidFill>
                  <a:srgbClr val="000099"/>
                </a:solidFill>
                <a:ea typeface="+mj-ea"/>
                <a:cs typeface="+mj-cs"/>
              </a:rPr>
              <a:t>OHSAS</a:t>
            </a:r>
            <a:r>
              <a:rPr lang="et-EE" sz="1700" dirty="0" smtClean="0">
                <a:solidFill>
                  <a:srgbClr val="000099"/>
                </a:solidFill>
                <a:ea typeface="+mj-ea"/>
                <a:cs typeface="+mj-cs"/>
              </a:rPr>
              <a:t> </a:t>
            </a:r>
            <a:r>
              <a:rPr lang="en-GB" sz="1700" dirty="0" smtClean="0">
                <a:solidFill>
                  <a:srgbClr val="000099"/>
                </a:solidFill>
                <a:ea typeface="+mj-ea"/>
                <a:cs typeface="+mj-cs"/>
              </a:rPr>
              <a:t>18001 certificate </a:t>
            </a:r>
            <a:endParaRPr lang="et-EE" sz="1700" dirty="0" smtClean="0">
              <a:solidFill>
                <a:srgbClr val="000099"/>
              </a:solidFill>
              <a:ea typeface="+mj-ea"/>
              <a:cs typeface="+mj-cs"/>
            </a:endParaRPr>
          </a:p>
          <a:p>
            <a:pPr lvl="1" eaLnBrk="1" hangingPunct="1">
              <a:spcBef>
                <a:spcPts val="0"/>
              </a:spcBef>
              <a:defRPr/>
            </a:pPr>
            <a:endParaRPr lang="et-EE" sz="1700" dirty="0" smtClean="0">
              <a:solidFill>
                <a:srgbClr val="000099"/>
              </a:solidFill>
              <a:ea typeface="+mj-ea"/>
              <a:cs typeface="+mj-cs"/>
            </a:endParaRPr>
          </a:p>
          <a:p>
            <a:pPr lvl="1" eaLnBrk="1" hangingPunct="1">
              <a:spcBef>
                <a:spcPts val="0"/>
              </a:spcBef>
              <a:defRPr/>
            </a:pPr>
            <a:r>
              <a:rPr lang="et-EE" sz="1700" dirty="0" smtClean="0">
                <a:solidFill>
                  <a:srgbClr val="0000FF"/>
                </a:solidFill>
                <a:ea typeface="+mj-ea"/>
                <a:cs typeface="+mj-cs"/>
              </a:rPr>
              <a:t>Töötervishoid ja –ohutus – 9 tööõnnetust, 5 oleks võinud ära hoida</a:t>
            </a:r>
          </a:p>
          <a:p>
            <a:pPr lvl="1" eaLnBrk="1" hangingPunct="1">
              <a:spcBef>
                <a:spcPts val="0"/>
              </a:spcBef>
              <a:defRPr/>
            </a:pPr>
            <a:r>
              <a:rPr lang="et-EE" sz="1700" dirty="0" err="1" smtClean="0">
                <a:solidFill>
                  <a:srgbClr val="000099"/>
                </a:solidFill>
                <a:ea typeface="+mj-ea"/>
                <a:cs typeface="+mj-cs"/>
              </a:rPr>
              <a:t>Heath</a:t>
            </a:r>
            <a:r>
              <a:rPr lang="et-EE" sz="1700" dirty="0" smtClean="0">
                <a:solidFill>
                  <a:srgbClr val="000099"/>
                </a:solidFill>
                <a:ea typeface="+mj-ea"/>
                <a:cs typeface="+mj-cs"/>
              </a:rPr>
              <a:t> and </a:t>
            </a:r>
            <a:r>
              <a:rPr lang="et-EE" sz="1700" dirty="0" err="1" smtClean="0">
                <a:solidFill>
                  <a:srgbClr val="000099"/>
                </a:solidFill>
                <a:ea typeface="+mj-ea"/>
                <a:cs typeface="+mj-cs"/>
              </a:rPr>
              <a:t>safety</a:t>
            </a:r>
            <a:r>
              <a:rPr lang="et-EE" sz="1700" dirty="0" smtClean="0">
                <a:solidFill>
                  <a:srgbClr val="000099"/>
                </a:solidFill>
                <a:ea typeface="+mj-ea"/>
                <a:cs typeface="+mj-cs"/>
              </a:rPr>
              <a:t> – 9 </a:t>
            </a:r>
            <a:r>
              <a:rPr lang="et-EE" sz="1700" dirty="0" err="1" smtClean="0">
                <a:solidFill>
                  <a:srgbClr val="000099"/>
                </a:solidFill>
                <a:ea typeface="+mj-ea"/>
                <a:cs typeface="+mj-cs"/>
              </a:rPr>
              <a:t>work</a:t>
            </a:r>
            <a:r>
              <a:rPr lang="et-EE" sz="1700" dirty="0" smtClean="0">
                <a:solidFill>
                  <a:srgbClr val="000099"/>
                </a:solidFill>
                <a:ea typeface="+mj-ea"/>
                <a:cs typeface="+mj-cs"/>
              </a:rPr>
              <a:t> </a:t>
            </a:r>
            <a:r>
              <a:rPr lang="et-EE" sz="1700" dirty="0" err="1" smtClean="0">
                <a:solidFill>
                  <a:srgbClr val="000099"/>
                </a:solidFill>
                <a:ea typeface="+mj-ea"/>
                <a:cs typeface="+mj-cs"/>
              </a:rPr>
              <a:t>accidents</a:t>
            </a:r>
            <a:r>
              <a:rPr lang="et-EE" sz="1700" dirty="0" smtClean="0">
                <a:solidFill>
                  <a:srgbClr val="000099"/>
                </a:solidFill>
                <a:ea typeface="+mj-ea"/>
                <a:cs typeface="+mj-cs"/>
              </a:rPr>
              <a:t> 5 </a:t>
            </a:r>
            <a:r>
              <a:rPr lang="et-EE" sz="1700" dirty="0" err="1" smtClean="0">
                <a:solidFill>
                  <a:srgbClr val="000099"/>
                </a:solidFill>
                <a:ea typeface="+mj-ea"/>
                <a:cs typeface="+mj-cs"/>
              </a:rPr>
              <a:t>of</a:t>
            </a:r>
            <a:r>
              <a:rPr lang="et-EE" sz="1700" dirty="0" smtClean="0">
                <a:solidFill>
                  <a:srgbClr val="000099"/>
                </a:solidFill>
                <a:ea typeface="+mj-ea"/>
                <a:cs typeface="+mj-cs"/>
              </a:rPr>
              <a:t> </a:t>
            </a:r>
            <a:r>
              <a:rPr lang="et-EE" sz="1700" dirty="0" err="1" smtClean="0">
                <a:solidFill>
                  <a:srgbClr val="000099"/>
                </a:solidFill>
                <a:ea typeface="+mj-ea"/>
                <a:cs typeface="+mj-cs"/>
              </a:rPr>
              <a:t>which</a:t>
            </a:r>
            <a:r>
              <a:rPr lang="et-EE" sz="1700" dirty="0" smtClean="0">
                <a:solidFill>
                  <a:srgbClr val="000099"/>
                </a:solidFill>
                <a:ea typeface="+mj-ea"/>
                <a:cs typeface="+mj-cs"/>
              </a:rPr>
              <a:t> </a:t>
            </a:r>
            <a:r>
              <a:rPr lang="et-EE" sz="1700" dirty="0" err="1" smtClean="0">
                <a:solidFill>
                  <a:srgbClr val="000099"/>
                </a:solidFill>
                <a:ea typeface="+mj-ea"/>
                <a:cs typeface="+mj-cs"/>
              </a:rPr>
              <a:t>could</a:t>
            </a:r>
            <a:r>
              <a:rPr lang="et-EE" sz="1700" dirty="0" smtClean="0">
                <a:solidFill>
                  <a:srgbClr val="000099"/>
                </a:solidFill>
                <a:ea typeface="+mj-ea"/>
                <a:cs typeface="+mj-cs"/>
              </a:rPr>
              <a:t> </a:t>
            </a:r>
            <a:r>
              <a:rPr lang="et-EE" sz="1700" dirty="0" err="1" smtClean="0">
                <a:solidFill>
                  <a:srgbClr val="000099"/>
                </a:solidFill>
                <a:ea typeface="+mj-ea"/>
                <a:cs typeface="+mj-cs"/>
              </a:rPr>
              <a:t>have</a:t>
            </a:r>
            <a:r>
              <a:rPr lang="et-EE" sz="1700" dirty="0" smtClean="0">
                <a:solidFill>
                  <a:srgbClr val="000099"/>
                </a:solidFill>
                <a:ea typeface="+mj-ea"/>
                <a:cs typeface="+mj-cs"/>
              </a:rPr>
              <a:t> </a:t>
            </a:r>
            <a:r>
              <a:rPr lang="et-EE" sz="1700" dirty="0" err="1" smtClean="0">
                <a:solidFill>
                  <a:srgbClr val="000099"/>
                </a:solidFill>
                <a:ea typeface="+mj-ea"/>
                <a:cs typeface="+mj-cs"/>
              </a:rPr>
              <a:t>been</a:t>
            </a:r>
            <a:r>
              <a:rPr lang="et-EE" sz="1700" dirty="0" smtClean="0">
                <a:solidFill>
                  <a:srgbClr val="000099"/>
                </a:solidFill>
                <a:ea typeface="+mj-ea"/>
                <a:cs typeface="+mj-cs"/>
              </a:rPr>
              <a:t> </a:t>
            </a:r>
            <a:r>
              <a:rPr lang="et-EE" sz="1700" dirty="0" err="1" smtClean="0">
                <a:solidFill>
                  <a:srgbClr val="000099"/>
                </a:solidFill>
                <a:ea typeface="+mj-ea"/>
                <a:cs typeface="+mj-cs"/>
              </a:rPr>
              <a:t>avoided</a:t>
            </a:r>
            <a:endParaRPr lang="et-EE" sz="1700" dirty="0" smtClean="0">
              <a:solidFill>
                <a:srgbClr val="000099"/>
              </a:solidFill>
              <a:ea typeface="+mj-ea"/>
              <a:cs typeface="+mj-cs"/>
            </a:endParaRPr>
          </a:p>
          <a:p>
            <a:pPr lvl="1" eaLnBrk="1" hangingPunct="1">
              <a:spcBef>
                <a:spcPts val="0"/>
              </a:spcBef>
              <a:defRPr/>
            </a:pPr>
            <a:endParaRPr lang="et-EE" sz="1700" dirty="0" smtClean="0">
              <a:solidFill>
                <a:srgbClr val="000099"/>
              </a:solidFill>
              <a:ea typeface="+mj-ea"/>
              <a:cs typeface="+mj-cs"/>
            </a:endParaRPr>
          </a:p>
          <a:p>
            <a:pPr lvl="1" eaLnBrk="1" hangingPunct="1">
              <a:spcBef>
                <a:spcPts val="0"/>
              </a:spcBef>
              <a:defRPr/>
            </a:pPr>
            <a:r>
              <a:rPr lang="et-EE" sz="1700" dirty="0" smtClean="0">
                <a:solidFill>
                  <a:srgbClr val="0000FF"/>
                </a:solidFill>
                <a:ea typeface="+mj-ea"/>
                <a:cs typeface="+mj-cs"/>
              </a:rPr>
              <a:t>Töötajate pühendumise uuringu tulemus 66 punkti – enam kui 10 punkti kõrgem vastavast Eesti keskmisest tulemusest</a:t>
            </a:r>
          </a:p>
          <a:p>
            <a:pPr lvl="1" eaLnBrk="1" hangingPunct="1">
              <a:spcBef>
                <a:spcPts val="0"/>
              </a:spcBef>
              <a:defRPr/>
            </a:pPr>
            <a:r>
              <a:rPr lang="en-GB" sz="1700" dirty="0" smtClean="0">
                <a:solidFill>
                  <a:srgbClr val="000099"/>
                </a:solidFill>
                <a:ea typeface="+mj-ea"/>
                <a:cs typeface="+mj-cs"/>
              </a:rPr>
              <a:t>Employee commitment </a:t>
            </a:r>
            <a:r>
              <a:rPr lang="et-EE" sz="1700" dirty="0" err="1" smtClean="0">
                <a:solidFill>
                  <a:srgbClr val="000099"/>
                </a:solidFill>
                <a:ea typeface="+mj-ea"/>
                <a:cs typeface="+mj-cs"/>
              </a:rPr>
              <a:t>ranking</a:t>
            </a:r>
            <a:r>
              <a:rPr lang="et-EE" sz="1700" dirty="0" smtClean="0">
                <a:solidFill>
                  <a:srgbClr val="000099"/>
                </a:solidFill>
                <a:ea typeface="+mj-ea"/>
                <a:cs typeface="+mj-cs"/>
              </a:rPr>
              <a:t> </a:t>
            </a:r>
            <a:r>
              <a:rPr lang="et-EE" sz="1700" dirty="0" err="1" smtClean="0">
                <a:solidFill>
                  <a:srgbClr val="000099"/>
                </a:solidFill>
                <a:ea typeface="+mj-ea"/>
                <a:cs typeface="+mj-cs"/>
              </a:rPr>
              <a:t>of</a:t>
            </a:r>
            <a:r>
              <a:rPr lang="et-EE" sz="1700" dirty="0" smtClean="0">
                <a:solidFill>
                  <a:srgbClr val="000099"/>
                </a:solidFill>
                <a:ea typeface="+mj-ea"/>
                <a:cs typeface="+mj-cs"/>
              </a:rPr>
              <a:t> 66 – </a:t>
            </a:r>
            <a:r>
              <a:rPr lang="et-EE" sz="1700" dirty="0" err="1" smtClean="0">
                <a:solidFill>
                  <a:srgbClr val="000099"/>
                </a:solidFill>
                <a:ea typeface="+mj-ea"/>
                <a:cs typeface="+mj-cs"/>
              </a:rPr>
              <a:t>over</a:t>
            </a:r>
            <a:r>
              <a:rPr lang="et-EE" sz="1700" dirty="0" smtClean="0">
                <a:solidFill>
                  <a:srgbClr val="000099"/>
                </a:solidFill>
                <a:ea typeface="+mj-ea"/>
                <a:cs typeface="+mj-cs"/>
              </a:rPr>
              <a:t> 10 </a:t>
            </a:r>
            <a:r>
              <a:rPr lang="et-EE" sz="1700" dirty="0" err="1" smtClean="0">
                <a:solidFill>
                  <a:srgbClr val="000099"/>
                </a:solidFill>
                <a:ea typeface="+mj-ea"/>
                <a:cs typeface="+mj-cs"/>
              </a:rPr>
              <a:t>points</a:t>
            </a:r>
            <a:r>
              <a:rPr lang="et-EE" sz="1700" dirty="0" smtClean="0">
                <a:solidFill>
                  <a:srgbClr val="000099"/>
                </a:solidFill>
                <a:ea typeface="+mj-ea"/>
                <a:cs typeface="+mj-cs"/>
              </a:rPr>
              <a:t> </a:t>
            </a:r>
            <a:r>
              <a:rPr lang="et-EE" sz="1700" dirty="0" err="1" smtClean="0">
                <a:solidFill>
                  <a:srgbClr val="000099"/>
                </a:solidFill>
                <a:ea typeface="+mj-ea"/>
                <a:cs typeface="+mj-cs"/>
              </a:rPr>
              <a:t>above</a:t>
            </a:r>
            <a:r>
              <a:rPr lang="et-EE" sz="1700" dirty="0" smtClean="0">
                <a:solidFill>
                  <a:srgbClr val="000099"/>
                </a:solidFill>
                <a:ea typeface="+mj-ea"/>
                <a:cs typeface="+mj-cs"/>
              </a:rPr>
              <a:t> </a:t>
            </a:r>
            <a:r>
              <a:rPr lang="et-EE" sz="1700" dirty="0" err="1" smtClean="0">
                <a:solidFill>
                  <a:srgbClr val="000099"/>
                </a:solidFill>
                <a:ea typeface="+mj-ea"/>
                <a:cs typeface="+mj-cs"/>
              </a:rPr>
              <a:t>Estonian</a:t>
            </a:r>
            <a:r>
              <a:rPr lang="et-EE" sz="1700" dirty="0" smtClean="0">
                <a:solidFill>
                  <a:srgbClr val="000099"/>
                </a:solidFill>
                <a:ea typeface="+mj-ea"/>
                <a:cs typeface="+mj-cs"/>
              </a:rPr>
              <a:t> </a:t>
            </a:r>
            <a:r>
              <a:rPr lang="et-EE" sz="1700" dirty="0" err="1" smtClean="0">
                <a:solidFill>
                  <a:srgbClr val="000099"/>
                </a:solidFill>
                <a:ea typeface="+mj-ea"/>
                <a:cs typeface="+mj-cs"/>
              </a:rPr>
              <a:t>average</a:t>
            </a:r>
            <a:endParaRPr lang="et-EE" sz="1700" dirty="0" smtClean="0">
              <a:solidFill>
                <a:srgbClr val="000099"/>
              </a:solidFill>
              <a:ea typeface="+mj-ea"/>
              <a:cs typeface="+mj-cs"/>
            </a:endParaRPr>
          </a:p>
          <a:p>
            <a:pPr lvl="1" eaLnBrk="1" hangingPunct="1">
              <a:spcBef>
                <a:spcPts val="0"/>
              </a:spcBef>
              <a:defRPr/>
            </a:pPr>
            <a:endParaRPr lang="et-EE" sz="1700" dirty="0" smtClean="0">
              <a:solidFill>
                <a:srgbClr val="000099"/>
              </a:solidFill>
              <a:ea typeface="+mj-ea"/>
              <a:cs typeface="+mj-cs"/>
            </a:endParaRPr>
          </a:p>
          <a:p>
            <a:pPr lvl="1" eaLnBrk="1" hangingPunct="1">
              <a:spcBef>
                <a:spcPts val="0"/>
              </a:spcBef>
              <a:defRPr/>
            </a:pPr>
            <a:r>
              <a:rPr lang="et-EE" sz="1700" dirty="0" smtClean="0">
                <a:solidFill>
                  <a:srgbClr val="0000FF"/>
                </a:solidFill>
                <a:ea typeface="+mj-ea"/>
                <a:cs typeface="+mj-cs"/>
              </a:rPr>
              <a:t>Ulatuslik töötajate koolitamine ja arendamine – iga-aastase töötajate uuringu </a:t>
            </a:r>
            <a:r>
              <a:rPr lang="et-EE" sz="1700" dirty="0" smtClean="0">
                <a:solidFill>
                  <a:srgbClr val="3333FF"/>
                </a:solidFill>
                <a:ea typeface="+mj-ea"/>
                <a:cs typeface="+mj-cs"/>
              </a:rPr>
              <a:t>põhjal 4,4 punkti </a:t>
            </a:r>
            <a:r>
              <a:rPr lang="et-EE" sz="1700" dirty="0" smtClean="0">
                <a:solidFill>
                  <a:srgbClr val="0000FF"/>
                </a:solidFill>
                <a:ea typeface="+mj-ea"/>
                <a:cs typeface="+mj-cs"/>
              </a:rPr>
              <a:t>6 punkti skaalal</a:t>
            </a:r>
          </a:p>
          <a:p>
            <a:pPr lvl="1" eaLnBrk="1" hangingPunct="1">
              <a:spcBef>
                <a:spcPts val="0"/>
              </a:spcBef>
              <a:defRPr/>
            </a:pPr>
            <a:r>
              <a:rPr lang="et-EE" sz="1700" dirty="0" err="1" smtClean="0">
                <a:solidFill>
                  <a:srgbClr val="000099"/>
                </a:solidFill>
                <a:ea typeface="+mj-ea"/>
                <a:cs typeface="+mj-cs"/>
              </a:rPr>
              <a:t>Extensive</a:t>
            </a:r>
            <a:r>
              <a:rPr lang="et-EE" sz="1700" dirty="0" smtClean="0">
                <a:solidFill>
                  <a:srgbClr val="000099"/>
                </a:solidFill>
                <a:ea typeface="+mj-ea"/>
                <a:cs typeface="+mj-cs"/>
              </a:rPr>
              <a:t> </a:t>
            </a:r>
            <a:r>
              <a:rPr lang="et-EE" sz="1700" dirty="0" err="1" smtClean="0">
                <a:solidFill>
                  <a:srgbClr val="000099"/>
                </a:solidFill>
                <a:ea typeface="+mj-ea"/>
                <a:cs typeface="+mj-cs"/>
              </a:rPr>
              <a:t>staff</a:t>
            </a:r>
            <a:r>
              <a:rPr lang="et-EE" sz="1700" dirty="0" smtClean="0">
                <a:solidFill>
                  <a:srgbClr val="000099"/>
                </a:solidFill>
                <a:ea typeface="+mj-ea"/>
                <a:cs typeface="+mj-cs"/>
              </a:rPr>
              <a:t> </a:t>
            </a:r>
            <a:r>
              <a:rPr lang="et-EE" sz="1700" dirty="0" err="1" smtClean="0">
                <a:solidFill>
                  <a:srgbClr val="000099"/>
                </a:solidFill>
                <a:ea typeface="+mj-ea"/>
                <a:cs typeface="+mj-cs"/>
              </a:rPr>
              <a:t>training</a:t>
            </a:r>
            <a:r>
              <a:rPr lang="et-EE" sz="1700" dirty="0" smtClean="0">
                <a:solidFill>
                  <a:srgbClr val="000099"/>
                </a:solidFill>
                <a:ea typeface="+mj-ea"/>
                <a:cs typeface="+mj-cs"/>
              </a:rPr>
              <a:t> and </a:t>
            </a:r>
            <a:r>
              <a:rPr lang="et-EE" sz="1700" dirty="0" err="1" smtClean="0">
                <a:solidFill>
                  <a:srgbClr val="000099"/>
                </a:solidFill>
                <a:ea typeface="+mj-ea"/>
                <a:cs typeface="+mj-cs"/>
              </a:rPr>
              <a:t>development</a:t>
            </a:r>
            <a:r>
              <a:rPr lang="et-EE" sz="1700" dirty="0" smtClean="0">
                <a:solidFill>
                  <a:srgbClr val="000099"/>
                </a:solidFill>
                <a:ea typeface="+mj-ea"/>
                <a:cs typeface="+mj-cs"/>
              </a:rPr>
              <a:t> – </a:t>
            </a:r>
            <a:r>
              <a:rPr lang="et-EE" sz="1700" dirty="0" err="1" smtClean="0">
                <a:solidFill>
                  <a:srgbClr val="000099"/>
                </a:solidFill>
                <a:ea typeface="+mj-ea"/>
                <a:cs typeface="+mj-cs"/>
              </a:rPr>
              <a:t>ranking</a:t>
            </a:r>
            <a:r>
              <a:rPr lang="et-EE" sz="1700" dirty="0" smtClean="0">
                <a:solidFill>
                  <a:srgbClr val="000099"/>
                </a:solidFill>
                <a:ea typeface="+mj-ea"/>
                <a:cs typeface="+mj-cs"/>
              </a:rPr>
              <a:t> </a:t>
            </a:r>
            <a:r>
              <a:rPr lang="et-EE" sz="1700" dirty="0" err="1" smtClean="0">
                <a:solidFill>
                  <a:srgbClr val="000099"/>
                </a:solidFill>
                <a:ea typeface="+mj-ea"/>
                <a:cs typeface="+mj-cs"/>
              </a:rPr>
              <a:t>of</a:t>
            </a:r>
            <a:r>
              <a:rPr lang="et-EE" sz="1700" dirty="0" smtClean="0">
                <a:solidFill>
                  <a:srgbClr val="000099"/>
                </a:solidFill>
                <a:ea typeface="+mj-ea"/>
                <a:cs typeface="+mj-cs"/>
              </a:rPr>
              <a:t> 4,4 </a:t>
            </a:r>
            <a:r>
              <a:rPr lang="et-EE" sz="1700" dirty="0" err="1" smtClean="0">
                <a:solidFill>
                  <a:srgbClr val="000099"/>
                </a:solidFill>
                <a:ea typeface="+mj-ea"/>
                <a:cs typeface="+mj-cs"/>
              </a:rPr>
              <a:t>out</a:t>
            </a:r>
            <a:r>
              <a:rPr lang="et-EE" sz="1700" dirty="0" smtClean="0">
                <a:solidFill>
                  <a:srgbClr val="000099"/>
                </a:solidFill>
                <a:ea typeface="+mj-ea"/>
                <a:cs typeface="+mj-cs"/>
              </a:rPr>
              <a:t> </a:t>
            </a:r>
            <a:r>
              <a:rPr lang="et-EE" sz="1700" dirty="0" err="1" smtClean="0">
                <a:solidFill>
                  <a:srgbClr val="000099"/>
                </a:solidFill>
                <a:ea typeface="+mj-ea"/>
                <a:cs typeface="+mj-cs"/>
              </a:rPr>
              <a:t>of</a:t>
            </a:r>
            <a:r>
              <a:rPr lang="et-EE" sz="1700" dirty="0" smtClean="0">
                <a:solidFill>
                  <a:srgbClr val="000099"/>
                </a:solidFill>
                <a:ea typeface="+mj-ea"/>
                <a:cs typeface="+mj-cs"/>
              </a:rPr>
              <a:t> 6 </a:t>
            </a:r>
            <a:r>
              <a:rPr lang="et-EE" sz="1700" dirty="0" err="1" smtClean="0">
                <a:solidFill>
                  <a:srgbClr val="000099"/>
                </a:solidFill>
                <a:ea typeface="+mj-ea"/>
                <a:cs typeface="+mj-cs"/>
              </a:rPr>
              <a:t>in</a:t>
            </a:r>
            <a:r>
              <a:rPr lang="et-EE" sz="1700" dirty="0" smtClean="0">
                <a:solidFill>
                  <a:srgbClr val="000099"/>
                </a:solidFill>
                <a:ea typeface="+mj-ea"/>
                <a:cs typeface="+mj-cs"/>
              </a:rPr>
              <a:t> </a:t>
            </a:r>
            <a:r>
              <a:rPr lang="et-EE" sz="1700" dirty="0" err="1" smtClean="0">
                <a:solidFill>
                  <a:srgbClr val="000099"/>
                </a:solidFill>
                <a:ea typeface="+mj-ea"/>
                <a:cs typeface="+mj-cs"/>
              </a:rPr>
              <a:t>annual</a:t>
            </a:r>
            <a:r>
              <a:rPr lang="et-EE" sz="1700" dirty="0" smtClean="0">
                <a:solidFill>
                  <a:srgbClr val="000099"/>
                </a:solidFill>
                <a:ea typeface="+mj-ea"/>
                <a:cs typeface="+mj-cs"/>
              </a:rPr>
              <a:t> </a:t>
            </a:r>
            <a:r>
              <a:rPr lang="et-EE" sz="1700" dirty="0" err="1" smtClean="0">
                <a:solidFill>
                  <a:srgbClr val="000099"/>
                </a:solidFill>
                <a:ea typeface="+mj-ea"/>
                <a:cs typeface="+mj-cs"/>
              </a:rPr>
              <a:t>staff</a:t>
            </a:r>
            <a:r>
              <a:rPr lang="et-EE" sz="1700" dirty="0" smtClean="0">
                <a:solidFill>
                  <a:srgbClr val="000099"/>
                </a:solidFill>
                <a:ea typeface="+mj-ea"/>
                <a:cs typeface="+mj-cs"/>
              </a:rPr>
              <a:t> </a:t>
            </a:r>
            <a:r>
              <a:rPr lang="et-EE" sz="1700" dirty="0" err="1" smtClean="0">
                <a:solidFill>
                  <a:srgbClr val="000099"/>
                </a:solidFill>
                <a:ea typeface="+mj-ea"/>
                <a:cs typeface="+mj-cs"/>
              </a:rPr>
              <a:t>survey</a:t>
            </a:r>
            <a:endParaRPr lang="et-EE" sz="1700" dirty="0" smtClean="0">
              <a:solidFill>
                <a:srgbClr val="000099"/>
              </a:solidFill>
              <a:ea typeface="+mj-ea"/>
              <a:cs typeface="+mj-cs"/>
            </a:endParaRPr>
          </a:p>
        </p:txBody>
      </p:sp>
      <p:grpSp>
        <p:nvGrpSpPr>
          <p:cNvPr id="11" name="Group 10"/>
          <p:cNvGrpSpPr>
            <a:grpSpLocks/>
          </p:cNvGrpSpPr>
          <p:nvPr/>
        </p:nvGrpSpPr>
        <p:grpSpPr bwMode="auto">
          <a:xfrm>
            <a:off x="7680778" y="1071563"/>
            <a:ext cx="1294751" cy="912813"/>
            <a:chOff x="7048500" y="587355"/>
            <a:chExt cx="1524000" cy="1127133"/>
          </a:xfrm>
        </p:grpSpPr>
        <p:grpSp>
          <p:nvGrpSpPr>
            <p:cNvPr id="12" name="Group 4"/>
            <p:cNvGrpSpPr>
              <a:grpSpLocks/>
            </p:cNvGrpSpPr>
            <p:nvPr/>
          </p:nvGrpSpPr>
          <p:grpSpPr bwMode="auto">
            <a:xfrm>
              <a:off x="7048500" y="587355"/>
              <a:ext cx="1524000" cy="841375"/>
              <a:chOff x="4392" y="490"/>
              <a:chExt cx="960" cy="530"/>
            </a:xfrm>
          </p:grpSpPr>
          <p:sp>
            <p:nvSpPr>
              <p:cNvPr id="14" name="AutoShape 5"/>
              <p:cNvSpPr>
                <a:spLocks noChangeArrowheads="1"/>
              </p:cNvSpPr>
              <p:nvPr/>
            </p:nvSpPr>
            <p:spPr bwMode="auto">
              <a:xfrm>
                <a:off x="4392" y="490"/>
                <a:ext cx="960" cy="170"/>
              </a:xfrm>
              <a:prstGeom prst="triangle">
                <a:avLst>
                  <a:gd name="adj" fmla="val 50000"/>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a:lnSpc>
                    <a:spcPct val="90000"/>
                  </a:lnSpc>
                  <a:spcBef>
                    <a:spcPct val="20000"/>
                  </a:spcBef>
                  <a:buClr>
                    <a:schemeClr val="accent2"/>
                  </a:buClr>
                </a:pPr>
                <a:endParaRPr lang="en-GB" sz="2700">
                  <a:latin typeface="Tahoma" pitchFamily="34" charset="0"/>
                  <a:cs typeface="Arial" charset="0"/>
                </a:endParaRPr>
              </a:p>
            </p:txBody>
          </p:sp>
          <p:sp>
            <p:nvSpPr>
              <p:cNvPr id="15" name="Rectangle 6"/>
              <p:cNvSpPr>
                <a:spLocks noChangeArrowheads="1"/>
              </p:cNvSpPr>
              <p:nvPr/>
            </p:nvSpPr>
            <p:spPr bwMode="auto">
              <a:xfrm>
                <a:off x="4452"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a:lnSpc>
                    <a:spcPct val="90000"/>
                  </a:lnSpc>
                  <a:spcBef>
                    <a:spcPct val="20000"/>
                  </a:spcBef>
                  <a:buClr>
                    <a:schemeClr val="accent2"/>
                  </a:buClr>
                </a:pPr>
                <a:endParaRPr lang="en-GB" sz="2700">
                  <a:latin typeface="Tahoma" pitchFamily="34" charset="0"/>
                  <a:cs typeface="Arial" charset="0"/>
                </a:endParaRPr>
              </a:p>
            </p:txBody>
          </p:sp>
          <p:sp>
            <p:nvSpPr>
              <p:cNvPr id="16" name="Rectangle 7"/>
              <p:cNvSpPr>
                <a:spLocks noChangeArrowheads="1"/>
              </p:cNvSpPr>
              <p:nvPr/>
            </p:nvSpPr>
            <p:spPr bwMode="auto">
              <a:xfrm>
                <a:off x="4736"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wrap="none"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sp>
            <p:nvSpPr>
              <p:cNvPr id="17" name="Rectangle 8"/>
              <p:cNvSpPr>
                <a:spLocks noChangeArrowheads="1"/>
              </p:cNvSpPr>
              <p:nvPr/>
            </p:nvSpPr>
            <p:spPr bwMode="auto">
              <a:xfrm>
                <a:off x="5023" y="679"/>
                <a:ext cx="242" cy="341"/>
              </a:xfrm>
              <a:prstGeom prst="rect">
                <a:avLst/>
              </a:prstGeom>
              <a:gradFill rotWithShape="0">
                <a:gsLst>
                  <a:gs pos="0">
                    <a:srgbClr val="3399FF"/>
                  </a:gs>
                  <a:gs pos="100000">
                    <a:srgbClr val="000099"/>
                  </a:gs>
                </a:gsLst>
                <a:lin ang="5400000" scaled="1"/>
              </a:gra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
          <p:nvSpPr>
            <p:cNvPr id="13" name="Rectangle 8"/>
            <p:cNvSpPr>
              <a:spLocks noChangeArrowheads="1"/>
            </p:cNvSpPr>
            <p:nvPr/>
          </p:nvSpPr>
          <p:spPr bwMode="auto">
            <a:xfrm>
              <a:off x="7143768" y="1500174"/>
              <a:ext cx="1300144" cy="214314"/>
            </a:xfrm>
            <a:prstGeom prst="rect">
              <a:avLst/>
            </a:prstGeom>
            <a:solidFill>
              <a:srgbClr val="FFC000"/>
            </a:solidFill>
            <a:ln w="9525">
              <a:solidFill>
                <a:schemeClr val="tx1"/>
              </a:solidFill>
              <a:miter lim="800000"/>
              <a:headEnd/>
              <a:tailEnd/>
            </a:ln>
          </p:spPr>
          <p:txBody>
            <a:bodyPr lIns="82936" tIns="41468" rIns="82936" bIns="41468" anchor="ctr"/>
            <a:lstStyle/>
            <a:p>
              <a:pPr algn="ctr" defTabSz="828675" eaLnBrk="1" hangingPunct="1">
                <a:lnSpc>
                  <a:spcPct val="90000"/>
                </a:lnSpc>
                <a:spcBef>
                  <a:spcPct val="20000"/>
                </a:spcBef>
                <a:buClr>
                  <a:schemeClr val="accent2"/>
                </a:buClr>
                <a:buFont typeface="Wingdings" pitchFamily="2" charset="2"/>
                <a:buNone/>
              </a:pPr>
              <a:endParaRPr lang="en-GB" sz="2700">
                <a:latin typeface="Tahoma" pitchFamily="34" charset="0"/>
                <a:cs typeface="Arial"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3621</Words>
  <Application>Microsoft Office PowerPoint</Application>
  <PresentationFormat>On-screen Show (4:3)</PresentationFormat>
  <Paragraphs>476</Paragraphs>
  <Slides>34</Slides>
  <Notes>33</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1_Office Theme</vt:lpstr>
      <vt:lpstr>Office Theme</vt:lpstr>
      <vt:lpstr>2_Office Theme</vt:lpstr>
      <vt:lpstr>AS Tallinna Vesi</vt:lpstr>
      <vt:lpstr>Sissejuhatus / Introduction</vt:lpstr>
      <vt:lpstr>Päevakord / Agenda of the meeting</vt:lpstr>
      <vt:lpstr>2010.a tähtsündmused / Highlights of the year 2010 </vt:lpstr>
      <vt:lpstr>2010.a tähtsündmused / Highlights of the year 2010 </vt:lpstr>
      <vt:lpstr>2010.a tähtsündmused / Highlights of the year 2010</vt:lpstr>
      <vt:lpstr>2010.a tähtsündmused / Highlights of the year 2010</vt:lpstr>
      <vt:lpstr>2010.a tähtsündmused / Highlights of the year 2010 </vt:lpstr>
      <vt:lpstr>2010.a tähtsündmused / Highlights of the year 2010 </vt:lpstr>
      <vt:lpstr>Päevakorra punkt 1 / Agenda Item 1:</vt:lpstr>
      <vt:lpstr>Päevakorra punkt 1 / Agenda Item 1:</vt:lpstr>
      <vt:lpstr>Päevakorra punkt 2 / Agenda Item 2:</vt:lpstr>
      <vt:lpstr>Päevakorra punkt 2 / Agenda Item 2:</vt:lpstr>
      <vt:lpstr>Päevakorra punkt 3 / Agenda Item 3:</vt:lpstr>
      <vt:lpstr>Päevakorra punkt 3 / Agenda Item 3:</vt:lpstr>
      <vt:lpstr>Päevakorra punkt 3 / Agenda Item 3:</vt:lpstr>
      <vt:lpstr>Päevakorra punkt 3 / Agenda Item 3:</vt:lpstr>
      <vt:lpstr>Päevakorra punkt 4 / Agenda Item 4:</vt:lpstr>
      <vt:lpstr>Päevakorra punkt 4 / Agenda Item 4:</vt:lpstr>
      <vt:lpstr>Päevakorra punkt 5 / Agenda Item 5:</vt:lpstr>
      <vt:lpstr>Päevakorra punkt 5 / Agenda Item 5:</vt:lpstr>
      <vt:lpstr>Päevakorra punkt 6 / Agenda Item 6:</vt:lpstr>
      <vt:lpstr>Päevakorra punkt 6 / Agenda Item 6:</vt:lpstr>
      <vt:lpstr>Päevakorra punkt 6 / Agenda Item 6:</vt:lpstr>
      <vt:lpstr>Päevakorra punkt 6 / Agenda Item 6:</vt:lpstr>
      <vt:lpstr>Päevakorra punkt 6 / Agenda Item 6:</vt:lpstr>
      <vt:lpstr>Päevakorra punkt 6 / Agenda Item 6:</vt:lpstr>
      <vt:lpstr>Päevakorra punkt 6 / Agenda Item 6:</vt:lpstr>
      <vt:lpstr>Päevakorra punkt 6 / Agenda Item 6:</vt:lpstr>
      <vt:lpstr>Päevakorra punkt 6 / Agenda Item 6:</vt:lpstr>
      <vt:lpstr>Päevakorra punkt 6 / Agenda Item 6:</vt:lpstr>
      <vt:lpstr>Päevakorra punkt 6 / Agenda Item 6:</vt:lpstr>
      <vt:lpstr>Slide 33</vt:lpstr>
      <vt:lpstr>Slide 34</vt:lpstr>
    </vt:vector>
  </TitlesOfParts>
  <Company>OÜ Ecwador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Mairi Talving</dc:creator>
  <cp:lastModifiedBy>katri.kaupmees</cp:lastModifiedBy>
  <cp:revision>174</cp:revision>
  <dcterms:created xsi:type="dcterms:W3CDTF">2011-04-18T16:30:25Z</dcterms:created>
  <dcterms:modified xsi:type="dcterms:W3CDTF">2012-05-14T11:41:37Z</dcterms:modified>
</cp:coreProperties>
</file>